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54"/>
  </p:notesMasterIdLst>
  <p:handoutMasterIdLst>
    <p:handoutMasterId r:id="rId55"/>
  </p:handoutMasterIdLst>
  <p:sldIdLst>
    <p:sldId id="262" r:id="rId2"/>
    <p:sldId id="267" r:id="rId3"/>
    <p:sldId id="278" r:id="rId4"/>
    <p:sldId id="281" r:id="rId5"/>
    <p:sldId id="280" r:id="rId6"/>
    <p:sldId id="282" r:id="rId7"/>
    <p:sldId id="288" r:id="rId8"/>
    <p:sldId id="289" r:id="rId9"/>
    <p:sldId id="284" r:id="rId10"/>
    <p:sldId id="269" r:id="rId11"/>
    <p:sldId id="285" r:id="rId12"/>
    <p:sldId id="299" r:id="rId13"/>
    <p:sldId id="293" r:id="rId14"/>
    <p:sldId id="301" r:id="rId15"/>
    <p:sldId id="302" r:id="rId16"/>
    <p:sldId id="304" r:id="rId17"/>
    <p:sldId id="292" r:id="rId18"/>
    <p:sldId id="294" r:id="rId19"/>
    <p:sldId id="295" r:id="rId20"/>
    <p:sldId id="296" r:id="rId21"/>
    <p:sldId id="298" r:id="rId22"/>
    <p:sldId id="300" r:id="rId23"/>
    <p:sldId id="303" r:id="rId24"/>
    <p:sldId id="305" r:id="rId25"/>
    <p:sldId id="306" r:id="rId26"/>
    <p:sldId id="307" r:id="rId27"/>
    <p:sldId id="286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8" r:id="rId37"/>
    <p:sldId id="319" r:id="rId38"/>
    <p:sldId id="317" r:id="rId39"/>
    <p:sldId id="308" r:id="rId40"/>
    <p:sldId id="287" r:id="rId41"/>
    <p:sldId id="283" r:id="rId42"/>
    <p:sldId id="268" r:id="rId43"/>
    <p:sldId id="290" r:id="rId44"/>
    <p:sldId id="271" r:id="rId45"/>
    <p:sldId id="273" r:id="rId46"/>
    <p:sldId id="274" r:id="rId47"/>
    <p:sldId id="275" r:id="rId48"/>
    <p:sldId id="276" r:id="rId49"/>
    <p:sldId id="277" r:id="rId50"/>
    <p:sldId id="279" r:id="rId51"/>
    <p:sldId id="270" r:id="rId52"/>
    <p:sldId id="27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77B4"/>
    <a:srgbClr val="2AA02B"/>
    <a:srgbClr val="AB7942"/>
    <a:srgbClr val="FFFFFF"/>
    <a:srgbClr val="000000"/>
    <a:srgbClr val="69DD5F"/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4577" autoAdjust="0"/>
  </p:normalViewPr>
  <p:slideViewPr>
    <p:cSldViewPr snapToGrid="0" showGuides="1">
      <p:cViewPr varScale="1">
        <p:scale>
          <a:sx n="117" d="100"/>
          <a:sy n="117" d="100"/>
        </p:scale>
        <p:origin x="384" y="16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Hvilket mix-forhold giver flest baderinge? Matematisk problem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To ting man kan prøve:</a:t>
            </a:r>
          </a:p>
          <a:p>
            <a:br>
              <a:rPr lang="da-DK" dirty="0"/>
            </a:br>
            <a:r>
              <a:rPr lang="da-DK" dirty="0" err="1"/>
              <a:t>Lithium</a:t>
            </a:r>
            <a:r>
              <a:rPr lang="da-DK" dirty="0"/>
              <a:t> og Ruthenium (Evt. nyt datasæt?)</a:t>
            </a:r>
          </a:p>
          <a:p>
            <a:r>
              <a:rPr lang="da-DK" dirty="0"/>
              <a:t>Samme analyse som for Jacks CO (Highly </a:t>
            </a:r>
            <a:r>
              <a:rPr lang="da-DK" dirty="0" err="1"/>
              <a:t>cited</a:t>
            </a:r>
            <a:r>
              <a:rPr lang="da-DK" dirty="0"/>
              <a:t> paper, 2020, HEA for CO and CO2 reduction)</a:t>
            </a:r>
          </a:p>
          <a:p>
            <a:endParaRPr lang="da-DK" dirty="0"/>
          </a:p>
          <a:p>
            <a:r>
              <a:rPr lang="da-DK" dirty="0"/>
              <a:t>Læs Alexanders artikel grundigt</a:t>
            </a:r>
          </a:p>
          <a:p>
            <a:endParaRPr lang="da-DK" dirty="0"/>
          </a:p>
          <a:p>
            <a:r>
              <a:rPr lang="da-DK" dirty="0"/>
              <a:t>Prøv med analyse der svarer til CO2/CO reduktion</a:t>
            </a:r>
          </a:p>
          <a:p>
            <a:endParaRPr lang="da-DK" dirty="0"/>
          </a:p>
          <a:p>
            <a:r>
              <a:rPr lang="da-DK" dirty="0"/>
              <a:t>Model for COOH</a:t>
            </a:r>
          </a:p>
          <a:p>
            <a:r>
              <a:rPr lang="da-DK" dirty="0"/>
              <a:t>Model for brint</a:t>
            </a:r>
          </a:p>
          <a:p>
            <a:endParaRPr lang="da-DK" dirty="0"/>
          </a:p>
          <a:p>
            <a:r>
              <a:rPr lang="da-DK" dirty="0"/>
              <a:t>Det er vigtigt at du ikke har Hydrogenbinding i nærheden 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684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8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Sæt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58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Hvor godt C og H bliver bundet </a:t>
            </a:r>
            <a:r>
              <a:rPr lang="da-DK" dirty="0" err="1"/>
              <a:t>scalerer</a:t>
            </a:r>
            <a:r>
              <a:rPr lang="da-DK" dirty="0"/>
              <a:t> vist rimeligt tæt (Alexanders artikel siger noget om det), men kan man ikke bare sætte A til at være noget der binder godt for COOH, og så have B være et atom, som ikke binder noget som helst </a:t>
            </a:r>
            <a:r>
              <a:rPr lang="da-DK" dirty="0" err="1"/>
              <a:t>adsorbat</a:t>
            </a:r>
            <a:r>
              <a:rPr lang="da-DK" dirty="0"/>
              <a:t> godt. Hvis man så har baderinge, så vil kun enten H eller COOH sætte sig i baderingene, så får man ikke –H og –COOH ved siden af hinanden, fordi man ikke får noget som helst ved siden af hinanden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02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FRA PUK – ALLEREDE BRUGT TIL EKSAMEN  - MÅ MAN BRUGE ET </a:t>
            </a:r>
            <a:r>
              <a:rPr lang="en-GB"/>
              <a:t>IDENTISK SLIDE?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8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FRA PUK – ALLEREDE BRUGT TIL EKSAMEN  - MÅ MAN BRUGE ET IDENTISK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12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3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1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0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fuels</a:t>
            </a:r>
            <a:r>
              <a:rPr lang="da-DK" dirty="0"/>
              <a:t>? </a:t>
            </a:r>
            <a:r>
              <a:rPr lang="da-DK" dirty="0" err="1"/>
              <a:t>Ammonia</a:t>
            </a:r>
            <a:r>
              <a:rPr lang="da-DK" dirty="0"/>
              <a:t>? Li-Ion </a:t>
            </a:r>
            <a:r>
              <a:rPr lang="da-DK" dirty="0" err="1"/>
              <a:t>batteries</a:t>
            </a:r>
            <a:endParaRPr lang="da-DK" dirty="0"/>
          </a:p>
          <a:p>
            <a:endParaRPr lang="da-DK" dirty="0"/>
          </a:p>
          <a:p>
            <a:r>
              <a:rPr lang="da-DK" dirty="0"/>
              <a:t>Udregn energi-effektiviteten som motivation for at bruge 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9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Show the </a:t>
            </a:r>
            <a:r>
              <a:rPr lang="da-DK" dirty="0" err="1"/>
              <a:t>molecule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turn</a:t>
            </a:r>
            <a:r>
              <a:rPr lang="da-DK" dirty="0"/>
              <a:t> it back </a:t>
            </a:r>
            <a:r>
              <a:rPr lang="da-DK" dirty="0" err="1"/>
              <a:t>into</a:t>
            </a:r>
            <a:r>
              <a:rPr lang="da-DK" dirty="0"/>
              <a:t> CO2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show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 dirty="0"/>
              <a:t> made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8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Hvis man piller alle H'erne af </a:t>
            </a:r>
            <a:r>
              <a:rPr lang="da-DK" dirty="0" err="1"/>
              <a:t>MeOH</a:t>
            </a:r>
            <a:r>
              <a:rPr lang="da-DK" dirty="0"/>
              <a:t> har man CO, med FA får man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9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03.05.2023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4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4.sv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28.svg"/><Relationship Id="rId19" Type="http://schemas.openxmlformats.org/officeDocument/2006/relationships/image" Target="../media/image39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6.svg"/><Relationship Id="rId22" Type="http://schemas.openxmlformats.org/officeDocument/2006/relationships/image" Target="../media/image42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18.png"/><Relationship Id="rId7" Type="http://schemas.openxmlformats.org/officeDocument/2006/relationships/image" Target="../media/image4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Relationship Id="rId9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50.sv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0.sv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catalyst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03.05.2023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1040468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347404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857446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79554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1046818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363586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801896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3337736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644672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443801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3106833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488320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3358177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807399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3355739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2731110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3332820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649588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3087898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6189752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6496688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6006730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944830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588042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6474890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6781826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6291868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6229968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900502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614860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6501708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6540696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6060462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969066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5871166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5814418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10618603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10925539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10435581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10373681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016893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11020024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11051539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10533902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10472002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10293503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8113925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9813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8451523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8758459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8268501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8206601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750426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3059101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844937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8769329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8804948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8127625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8237887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8379836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1993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76797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3228221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8606671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482221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63492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951180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6631821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6657221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8927346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10781546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11177539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10593203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/>
          <p:nvPr/>
        </p:nvCxnSpPr>
        <p:spPr>
          <a:xfrm flipH="1">
            <a:off x="3963516" y="1732808"/>
            <a:ext cx="1454626" cy="88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809135" y="1540422"/>
            <a:ext cx="3486546" cy="1128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>
            <a:off x="5955809" y="2027412"/>
            <a:ext cx="64369" cy="483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474890" y="1809047"/>
            <a:ext cx="1528568" cy="816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540696" y="1587642"/>
            <a:ext cx="3476197" cy="1062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6353740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637305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496639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8631216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10808088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210475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504340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5014452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4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4951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3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3064-6770-60DD-23B5-AA80A1F0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from Jack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47862-DB76-4823-78B0-D7F4E181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7C6A8-25F9-CB03-14F3-52367610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2DA08-D55D-4E0C-8757-7051A094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98" y="1082732"/>
            <a:ext cx="7113479" cy="53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5507037" cy="441170"/>
          </a:xfrm>
        </p:spPr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6BB393-9E25-2BC6-C7CF-18177610EBEA}"/>
              </a:ext>
            </a:extLst>
          </p:cNvPr>
          <p:cNvSpPr>
            <a:spLocks noChangeAspect="1"/>
          </p:cNvSpPr>
          <p:nvPr/>
        </p:nvSpPr>
        <p:spPr>
          <a:xfrm>
            <a:off x="5663064" y="141500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34B5C0-4D2C-E959-5D14-BBE34E8522E6}"/>
              </a:ext>
            </a:extLst>
          </p:cNvPr>
          <p:cNvSpPr>
            <a:spLocks noChangeAspect="1"/>
          </p:cNvSpPr>
          <p:nvPr/>
        </p:nvSpPr>
        <p:spPr>
          <a:xfrm>
            <a:off x="5970000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C3B81D-20D7-F9C8-E1A0-5127C4B3D54A}"/>
              </a:ext>
            </a:extLst>
          </p:cNvPr>
          <p:cNvSpPr>
            <a:spLocks noChangeAspect="1"/>
          </p:cNvSpPr>
          <p:nvPr/>
        </p:nvSpPr>
        <p:spPr>
          <a:xfrm>
            <a:off x="5480042" y="12651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216C7-502F-C8DA-6615-17B1FCEAC6CC}"/>
              </a:ext>
            </a:extLst>
          </p:cNvPr>
          <p:cNvSpPr>
            <a:spLocks noChangeAspect="1"/>
          </p:cNvSpPr>
          <p:nvPr/>
        </p:nvSpPr>
        <p:spPr>
          <a:xfrm>
            <a:off x="5767967" y="173280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B09279-71CA-1474-B77C-2F7F5324ACD9}"/>
              </a:ext>
            </a:extLst>
          </p:cNvPr>
          <p:cNvSpPr>
            <a:spLocks noChangeAspect="1"/>
          </p:cNvSpPr>
          <p:nvPr/>
        </p:nvSpPr>
        <p:spPr>
          <a:xfrm>
            <a:off x="5418142" y="13698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Picture 11" descr="A picture containing antenna&#10;&#10;Description automatically generated">
            <a:extLst>
              <a:ext uri="{FF2B5EF4-FFF2-40B4-BE49-F238E27FC236}">
                <a16:creationId xmlns:a16="http://schemas.microsoft.com/office/drawing/2014/main" id="{5FF11BA9-54CD-0A51-4667-58BA369AE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3177912"/>
            <a:ext cx="1570016" cy="2876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CB9F58-2517-459B-D5C3-A76F9CBD7397}"/>
              </a:ext>
            </a:extLst>
          </p:cNvPr>
          <p:cNvSpPr>
            <a:spLocks noChangeAspect="1"/>
          </p:cNvSpPr>
          <p:nvPr/>
        </p:nvSpPr>
        <p:spPr>
          <a:xfrm>
            <a:off x="11060788" y="7278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CCC382-CCF1-B8B8-55C9-95C606F26AC8}"/>
              </a:ext>
            </a:extLst>
          </p:cNvPr>
          <p:cNvSpPr>
            <a:spLocks noChangeAspect="1"/>
          </p:cNvSpPr>
          <p:nvPr/>
        </p:nvSpPr>
        <p:spPr>
          <a:xfrm>
            <a:off x="10867539" y="58037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4E7D72-9D3B-64EA-F232-EC4DD82E56C9}"/>
              </a:ext>
            </a:extLst>
          </p:cNvPr>
          <p:cNvSpPr>
            <a:spLocks noChangeAspect="1"/>
          </p:cNvSpPr>
          <p:nvPr/>
        </p:nvSpPr>
        <p:spPr>
          <a:xfrm>
            <a:off x="11551618" y="5603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1AB0F2-1E2D-BBE9-0DF9-79CEC43E6C6E}"/>
              </a:ext>
            </a:extLst>
          </p:cNvPr>
          <p:cNvCxnSpPr/>
          <p:nvPr/>
        </p:nvCxnSpPr>
        <p:spPr>
          <a:xfrm>
            <a:off x="11754442" y="96377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6E5471C-1F44-674B-AD11-B58842CAC34D}"/>
              </a:ext>
            </a:extLst>
          </p:cNvPr>
          <p:cNvSpPr>
            <a:spLocks noChangeAspect="1"/>
          </p:cNvSpPr>
          <p:nvPr/>
        </p:nvSpPr>
        <p:spPr>
          <a:xfrm>
            <a:off x="902242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D54B30-9A9D-EA39-C97E-EE619D09CB37}"/>
              </a:ext>
            </a:extLst>
          </p:cNvPr>
          <p:cNvSpPr>
            <a:spLocks noChangeAspect="1"/>
          </p:cNvSpPr>
          <p:nvPr/>
        </p:nvSpPr>
        <p:spPr>
          <a:xfrm>
            <a:off x="120917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6AB0D7-A942-B408-1004-325B777FEEB5}"/>
              </a:ext>
            </a:extLst>
          </p:cNvPr>
          <p:cNvSpPr>
            <a:spLocks noChangeAspect="1"/>
          </p:cNvSpPr>
          <p:nvPr/>
        </p:nvSpPr>
        <p:spPr>
          <a:xfrm>
            <a:off x="719220" y="26317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96BD2E-533A-3312-F906-97F8F8C75369}"/>
              </a:ext>
            </a:extLst>
          </p:cNvPr>
          <p:cNvSpPr>
            <a:spLocks noChangeAspect="1"/>
          </p:cNvSpPr>
          <p:nvPr/>
        </p:nvSpPr>
        <p:spPr>
          <a:xfrm>
            <a:off x="657320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767AC7-4E64-07BD-C95F-1DA85C9B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306882" y="4497063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8D5A684-5161-9B29-AA69-2CB4A8105302}"/>
              </a:ext>
            </a:extLst>
          </p:cNvPr>
          <p:cNvSpPr>
            <a:spLocks noChangeAspect="1"/>
          </p:cNvSpPr>
          <p:nvPr/>
        </p:nvSpPr>
        <p:spPr>
          <a:xfrm>
            <a:off x="908592" y="393670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4B2B74-968D-6238-69BB-BF7DB81D67FB}"/>
              </a:ext>
            </a:extLst>
          </p:cNvPr>
          <p:cNvSpPr>
            <a:spLocks noChangeAspect="1"/>
          </p:cNvSpPr>
          <p:nvPr/>
        </p:nvSpPr>
        <p:spPr>
          <a:xfrm>
            <a:off x="1225360" y="392105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8BE588-93E0-561F-1AA0-E3154B8061A9}"/>
              </a:ext>
            </a:extLst>
          </p:cNvPr>
          <p:cNvSpPr>
            <a:spLocks noChangeAspect="1"/>
          </p:cNvSpPr>
          <p:nvPr/>
        </p:nvSpPr>
        <p:spPr>
          <a:xfrm>
            <a:off x="663670" y="40095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B5DFDAD3-5628-74DF-1AF0-32A7AB42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3177912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70775AC-50D0-FF67-9215-9016B3609CBE}"/>
              </a:ext>
            </a:extLst>
          </p:cNvPr>
          <p:cNvSpPr>
            <a:spLocks noChangeAspect="1"/>
          </p:cNvSpPr>
          <p:nvPr/>
        </p:nvSpPr>
        <p:spPr>
          <a:xfrm>
            <a:off x="2923063" y="27253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4FF85-80DA-D012-16E3-7326A45F8BEF}"/>
              </a:ext>
            </a:extLst>
          </p:cNvPr>
          <p:cNvSpPr>
            <a:spLocks noChangeAspect="1"/>
          </p:cNvSpPr>
          <p:nvPr/>
        </p:nvSpPr>
        <p:spPr>
          <a:xfrm>
            <a:off x="3229999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76B27-DB20-2409-5718-C6CC2966F56C}"/>
              </a:ext>
            </a:extLst>
          </p:cNvPr>
          <p:cNvSpPr>
            <a:spLocks noChangeAspect="1"/>
          </p:cNvSpPr>
          <p:nvPr/>
        </p:nvSpPr>
        <p:spPr>
          <a:xfrm>
            <a:off x="3029128" y="26153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645FA4-8EE6-B879-697E-829E2B949AFC}"/>
              </a:ext>
            </a:extLst>
          </p:cNvPr>
          <p:cNvSpPr>
            <a:spLocks noChangeAspect="1"/>
          </p:cNvSpPr>
          <p:nvPr/>
        </p:nvSpPr>
        <p:spPr>
          <a:xfrm>
            <a:off x="2692160" y="285715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3" name="Picture 32" descr="A picture containing antenna&#10;&#10;Description automatically generated">
            <a:extLst>
              <a:ext uri="{FF2B5EF4-FFF2-40B4-BE49-F238E27FC236}">
                <a16:creationId xmlns:a16="http://schemas.microsoft.com/office/drawing/2014/main" id="{E82C6883-2235-1B0F-5F33-EBE41E80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4501558"/>
            <a:ext cx="1570016" cy="28760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669E264-18C0-4B87-DE9D-8420C824ABEE}"/>
              </a:ext>
            </a:extLst>
          </p:cNvPr>
          <p:cNvSpPr>
            <a:spLocks noChangeAspect="1"/>
          </p:cNvSpPr>
          <p:nvPr/>
        </p:nvSpPr>
        <p:spPr>
          <a:xfrm>
            <a:off x="3073647" y="390279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F916A9-D990-A894-C2A2-2145BB46D666}"/>
              </a:ext>
            </a:extLst>
          </p:cNvPr>
          <p:cNvSpPr>
            <a:spLocks noChangeAspect="1"/>
          </p:cNvSpPr>
          <p:nvPr/>
        </p:nvSpPr>
        <p:spPr>
          <a:xfrm>
            <a:off x="2943504" y="370111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28E256-DC94-314D-7916-083CA5D394CE}"/>
              </a:ext>
            </a:extLst>
          </p:cNvPr>
          <p:cNvSpPr>
            <a:spLocks noChangeAspect="1"/>
          </p:cNvSpPr>
          <p:nvPr/>
        </p:nvSpPr>
        <p:spPr>
          <a:xfrm>
            <a:off x="3392726" y="40002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7FDC07-5FD0-EA3F-738D-9A9492F5D35B}"/>
              </a:ext>
            </a:extLst>
          </p:cNvPr>
          <p:cNvSpPr>
            <a:spLocks noChangeAspect="1"/>
          </p:cNvSpPr>
          <p:nvPr/>
        </p:nvSpPr>
        <p:spPr>
          <a:xfrm>
            <a:off x="2941066" y="417220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4" name="Picture 43" descr="A picture containing antenna&#10;&#10;Description automatically generated">
            <a:extLst>
              <a:ext uri="{FF2B5EF4-FFF2-40B4-BE49-F238E27FC236}">
                <a16:creationId xmlns:a16="http://schemas.microsoft.com/office/drawing/2014/main" id="{7F55CF63-6FD6-E67E-8CE8-0448CF24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2316437" y="5830239"/>
            <a:ext cx="1570016" cy="28760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DA210F5-E5C4-66B3-1C77-814D77166BCA}"/>
              </a:ext>
            </a:extLst>
          </p:cNvPr>
          <p:cNvSpPr>
            <a:spLocks noChangeAspect="1"/>
          </p:cNvSpPr>
          <p:nvPr/>
        </p:nvSpPr>
        <p:spPr>
          <a:xfrm>
            <a:off x="2918147" y="526988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6D0098F-1CFE-8084-276C-E89E06050D7C}"/>
              </a:ext>
            </a:extLst>
          </p:cNvPr>
          <p:cNvSpPr>
            <a:spLocks noChangeAspect="1"/>
          </p:cNvSpPr>
          <p:nvPr/>
        </p:nvSpPr>
        <p:spPr>
          <a:xfrm>
            <a:off x="3234915" y="52542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B47F48-907C-893E-A6AC-AECFA736B658}"/>
              </a:ext>
            </a:extLst>
          </p:cNvPr>
          <p:cNvSpPr>
            <a:spLocks noChangeAspect="1"/>
          </p:cNvSpPr>
          <p:nvPr/>
        </p:nvSpPr>
        <p:spPr>
          <a:xfrm>
            <a:off x="2673225" y="53427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8" name="Picture 47" descr="A picture containing antenna&#10;&#10;Description automatically generated">
            <a:extLst>
              <a:ext uri="{FF2B5EF4-FFF2-40B4-BE49-F238E27FC236}">
                <a16:creationId xmlns:a16="http://schemas.microsoft.com/office/drawing/2014/main" id="{42334584-CED3-4AE9-15AB-458A48B1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3183712"/>
            <a:ext cx="1570016" cy="28760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12F56EC-CD54-98FB-6C90-4590A37FC8A8}"/>
              </a:ext>
            </a:extLst>
          </p:cNvPr>
          <p:cNvSpPr>
            <a:spLocks noChangeAspect="1"/>
          </p:cNvSpPr>
          <p:nvPr/>
        </p:nvSpPr>
        <p:spPr>
          <a:xfrm>
            <a:off x="5296601" y="27905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459869-CDAD-5354-2CDB-2E121E9EFFC4}"/>
              </a:ext>
            </a:extLst>
          </p:cNvPr>
          <p:cNvSpPr>
            <a:spLocks noChangeAspect="1"/>
          </p:cNvSpPr>
          <p:nvPr/>
        </p:nvSpPr>
        <p:spPr>
          <a:xfrm>
            <a:off x="5603537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0EC757-CE48-18AF-4996-963EC2FA06DF}"/>
              </a:ext>
            </a:extLst>
          </p:cNvPr>
          <p:cNvSpPr>
            <a:spLocks noChangeAspect="1"/>
          </p:cNvSpPr>
          <p:nvPr/>
        </p:nvSpPr>
        <p:spPr>
          <a:xfrm>
            <a:off x="5113579" y="26406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4228C1-7B57-12D6-F2CF-9026379A6383}"/>
              </a:ext>
            </a:extLst>
          </p:cNvPr>
          <p:cNvSpPr>
            <a:spLocks noChangeAspect="1"/>
          </p:cNvSpPr>
          <p:nvPr/>
        </p:nvSpPr>
        <p:spPr>
          <a:xfrm>
            <a:off x="5051679" y="27453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3" name="Picture 5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4BCBB2-C0E9-C788-662C-6634314C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694891" y="4497063"/>
            <a:ext cx="1570016" cy="287608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D6326254-E378-2FC5-85AB-839BBEC9C15F}"/>
              </a:ext>
            </a:extLst>
          </p:cNvPr>
          <p:cNvSpPr>
            <a:spLocks noChangeAspect="1"/>
          </p:cNvSpPr>
          <p:nvPr/>
        </p:nvSpPr>
        <p:spPr>
          <a:xfrm>
            <a:off x="5581739" y="410385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274360-FB88-24AA-EF19-3BD9CABF1170}"/>
              </a:ext>
            </a:extLst>
          </p:cNvPr>
          <p:cNvSpPr>
            <a:spLocks noChangeAspect="1"/>
          </p:cNvSpPr>
          <p:nvPr/>
        </p:nvSpPr>
        <p:spPr>
          <a:xfrm>
            <a:off x="5888675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BDF0728-DEBC-173E-D513-3BBA3F0BB65D}"/>
              </a:ext>
            </a:extLst>
          </p:cNvPr>
          <p:cNvSpPr>
            <a:spLocks noChangeAspect="1"/>
          </p:cNvSpPr>
          <p:nvPr/>
        </p:nvSpPr>
        <p:spPr>
          <a:xfrm>
            <a:off x="5398717" y="39540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736190-0848-63DF-6AA5-DDD299ABF4B9}"/>
              </a:ext>
            </a:extLst>
          </p:cNvPr>
          <p:cNvSpPr>
            <a:spLocks noChangeAspect="1"/>
          </p:cNvSpPr>
          <p:nvPr/>
        </p:nvSpPr>
        <p:spPr>
          <a:xfrm>
            <a:off x="5336817" y="405870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2F8FEAA-EE49-1521-D13E-C9AFB67ECA99}"/>
              </a:ext>
            </a:extLst>
          </p:cNvPr>
          <p:cNvSpPr>
            <a:spLocks noChangeAspect="1"/>
          </p:cNvSpPr>
          <p:nvPr/>
        </p:nvSpPr>
        <p:spPr>
          <a:xfrm>
            <a:off x="5007351" y="431520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9" name="Picture 58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E647B6-9C27-BC55-E57B-6425592AB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21709" y="5830239"/>
            <a:ext cx="1570016" cy="28760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674F0FDD-230D-CA7C-4CC1-75FC392429E5}"/>
              </a:ext>
            </a:extLst>
          </p:cNvPr>
          <p:cNvSpPr>
            <a:spLocks noChangeAspect="1"/>
          </p:cNvSpPr>
          <p:nvPr/>
        </p:nvSpPr>
        <p:spPr>
          <a:xfrm>
            <a:off x="5608557" y="543702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B32D419-AA48-423F-CBAF-6AD45B0352D2}"/>
              </a:ext>
            </a:extLst>
          </p:cNvPr>
          <p:cNvSpPr>
            <a:spLocks noChangeAspect="1"/>
          </p:cNvSpPr>
          <p:nvPr/>
        </p:nvSpPr>
        <p:spPr>
          <a:xfrm>
            <a:off x="5647545" y="51857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AD08DD-CFB4-BBB8-EB22-2B8C9E3F521B}"/>
              </a:ext>
            </a:extLst>
          </p:cNvPr>
          <p:cNvSpPr>
            <a:spLocks noChangeAspect="1"/>
          </p:cNvSpPr>
          <p:nvPr/>
        </p:nvSpPr>
        <p:spPr>
          <a:xfrm>
            <a:off x="5167311" y="516418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96B6215-063D-D574-FAE5-BD37A76B8745}"/>
              </a:ext>
            </a:extLst>
          </p:cNvPr>
          <p:cNvSpPr>
            <a:spLocks noChangeAspect="1"/>
          </p:cNvSpPr>
          <p:nvPr/>
        </p:nvSpPr>
        <p:spPr>
          <a:xfrm>
            <a:off x="5075915" y="52688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4FC8EC-C54D-9C01-A9FF-F4EA0DACB0E3}"/>
              </a:ext>
            </a:extLst>
          </p:cNvPr>
          <p:cNvSpPr>
            <a:spLocks noChangeAspect="1"/>
          </p:cNvSpPr>
          <p:nvPr/>
        </p:nvSpPr>
        <p:spPr>
          <a:xfrm>
            <a:off x="4978015" y="541284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433F3E-01D7-A62A-0E51-F51DA0132913}"/>
              </a:ext>
            </a:extLst>
          </p:cNvPr>
          <p:cNvSpPr txBox="1"/>
          <p:nvPr/>
        </p:nvSpPr>
        <p:spPr>
          <a:xfrm>
            <a:off x="4921267" y="6523403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on the side”</a:t>
            </a:r>
          </a:p>
        </p:txBody>
      </p:sp>
      <p:pic>
        <p:nvPicPr>
          <p:cNvPr id="67" name="Picture 6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7206D23-B7BF-A014-540C-FE1674FA2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3182800"/>
            <a:ext cx="1570016" cy="287608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0960E280-4E39-2505-9713-2B3ED7284DF2}"/>
              </a:ext>
            </a:extLst>
          </p:cNvPr>
          <p:cNvSpPr>
            <a:spLocks noChangeAspect="1"/>
          </p:cNvSpPr>
          <p:nvPr/>
        </p:nvSpPr>
        <p:spPr>
          <a:xfrm>
            <a:off x="9044978" y="27895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253083-12F4-FB2A-19AA-178E42558B60}"/>
              </a:ext>
            </a:extLst>
          </p:cNvPr>
          <p:cNvSpPr>
            <a:spLocks noChangeAspect="1"/>
          </p:cNvSpPr>
          <p:nvPr/>
        </p:nvSpPr>
        <p:spPr>
          <a:xfrm>
            <a:off x="9351914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0E24E7D-8FD9-19CA-48BF-A4AB9FF56F62}"/>
              </a:ext>
            </a:extLst>
          </p:cNvPr>
          <p:cNvSpPr>
            <a:spLocks noChangeAspect="1"/>
          </p:cNvSpPr>
          <p:nvPr/>
        </p:nvSpPr>
        <p:spPr>
          <a:xfrm>
            <a:off x="8861956" y="263977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8EBE42A-4745-009C-EDBA-FA326BC781BF}"/>
              </a:ext>
            </a:extLst>
          </p:cNvPr>
          <p:cNvSpPr>
            <a:spLocks noChangeAspect="1"/>
          </p:cNvSpPr>
          <p:nvPr/>
        </p:nvSpPr>
        <p:spPr>
          <a:xfrm>
            <a:off x="8800056" y="27444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2" name="Picture 71" descr="A picture containing antenna&#10;&#10;Description automatically generated">
            <a:extLst>
              <a:ext uri="{FF2B5EF4-FFF2-40B4-BE49-F238E27FC236}">
                <a16:creationId xmlns:a16="http://schemas.microsoft.com/office/drawing/2014/main" id="{ECC1D825-807D-9AB6-F27B-6ED1CD355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8443268" y="4497063"/>
            <a:ext cx="1570016" cy="287608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FBFF2930-374E-2617-DCDD-BD4F7951300A}"/>
              </a:ext>
            </a:extLst>
          </p:cNvPr>
          <p:cNvSpPr>
            <a:spLocks noChangeAspect="1"/>
          </p:cNvSpPr>
          <p:nvPr/>
        </p:nvSpPr>
        <p:spPr>
          <a:xfrm>
            <a:off x="9446399" y="411174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D6E3538-F1ED-A1D2-7D54-668A6366739E}"/>
              </a:ext>
            </a:extLst>
          </p:cNvPr>
          <p:cNvSpPr>
            <a:spLocks noChangeAspect="1"/>
          </p:cNvSpPr>
          <p:nvPr/>
        </p:nvSpPr>
        <p:spPr>
          <a:xfrm>
            <a:off x="9477914" y="385974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32B707-3AD3-A11B-BC89-4FB6C5B77EEA}"/>
              </a:ext>
            </a:extLst>
          </p:cNvPr>
          <p:cNvSpPr>
            <a:spLocks noChangeAspect="1"/>
          </p:cNvSpPr>
          <p:nvPr/>
        </p:nvSpPr>
        <p:spPr>
          <a:xfrm>
            <a:off x="8960277" y="407202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37496F-04E1-40E3-6FCF-41F17E488DF7}"/>
              </a:ext>
            </a:extLst>
          </p:cNvPr>
          <p:cNvSpPr>
            <a:spLocks noChangeAspect="1"/>
          </p:cNvSpPr>
          <p:nvPr/>
        </p:nvSpPr>
        <p:spPr>
          <a:xfrm>
            <a:off x="8898377" y="417669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7B693B-672F-7A45-6710-3F981648F6B5}"/>
              </a:ext>
            </a:extLst>
          </p:cNvPr>
          <p:cNvSpPr txBox="1"/>
          <p:nvPr/>
        </p:nvSpPr>
        <p:spPr>
          <a:xfrm>
            <a:off x="8719878" y="6523402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852E43-8F87-7E8E-F239-18737E571EE9}"/>
              </a:ext>
            </a:extLst>
          </p:cNvPr>
          <p:cNvSpPr txBox="1"/>
          <p:nvPr/>
        </p:nvSpPr>
        <p:spPr>
          <a:xfrm>
            <a:off x="6859272" y="6523401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80" name="Picture 79" descr="A picture containing antenna&#10;&#10;Description automatically generated">
            <a:extLst>
              <a:ext uri="{FF2B5EF4-FFF2-40B4-BE49-F238E27FC236}">
                <a16:creationId xmlns:a16="http://schemas.microsoft.com/office/drawing/2014/main" id="{C10FBC51-6EC4-EC0B-BA4F-8AF6FB533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5160" y="3177912"/>
            <a:ext cx="1570016" cy="28760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F1720101-8AD6-FB55-A49C-9F3ADF33620E}"/>
              </a:ext>
            </a:extLst>
          </p:cNvPr>
          <p:cNvSpPr>
            <a:spLocks noChangeAspect="1"/>
          </p:cNvSpPr>
          <p:nvPr/>
        </p:nvSpPr>
        <p:spPr>
          <a:xfrm>
            <a:off x="7196870" y="27847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892D42-044A-0A1F-1123-5DBD37F1C119}"/>
              </a:ext>
            </a:extLst>
          </p:cNvPr>
          <p:cNvSpPr>
            <a:spLocks noChangeAspect="1"/>
          </p:cNvSpPr>
          <p:nvPr/>
        </p:nvSpPr>
        <p:spPr>
          <a:xfrm>
            <a:off x="7503806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C98C454-EE49-9FCC-57A4-B5AEB9554066}"/>
              </a:ext>
            </a:extLst>
          </p:cNvPr>
          <p:cNvSpPr>
            <a:spLocks noChangeAspect="1"/>
          </p:cNvSpPr>
          <p:nvPr/>
        </p:nvSpPr>
        <p:spPr>
          <a:xfrm>
            <a:off x="7013848" y="26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8907AC-8CEE-77E9-878E-E5AB00BDE00C}"/>
              </a:ext>
            </a:extLst>
          </p:cNvPr>
          <p:cNvSpPr>
            <a:spLocks noChangeAspect="1"/>
          </p:cNvSpPr>
          <p:nvPr/>
        </p:nvSpPr>
        <p:spPr>
          <a:xfrm>
            <a:off x="6951948" y="27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8B64531-41D7-F8B0-4394-5CA515C428D9}"/>
              </a:ext>
            </a:extLst>
          </p:cNvPr>
          <p:cNvSpPr txBox="1"/>
          <p:nvPr/>
        </p:nvSpPr>
        <p:spPr>
          <a:xfrm>
            <a:off x="612200" y="6510046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DBCAC83-7268-13C1-214A-E72927AB59FE}"/>
              </a:ext>
            </a:extLst>
          </p:cNvPr>
          <p:cNvSpPr txBox="1"/>
          <p:nvPr/>
        </p:nvSpPr>
        <p:spPr>
          <a:xfrm>
            <a:off x="2644428" y="651004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pic>
        <p:nvPicPr>
          <p:cNvPr id="87" name="Picture 8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6527714-16D4-CAAB-114C-107F956A6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6590284" y="4488814"/>
            <a:ext cx="1570016" cy="287608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98E3AA76-0932-C878-485B-594C9A91C554}"/>
              </a:ext>
            </a:extLst>
          </p:cNvPr>
          <p:cNvSpPr>
            <a:spLocks noChangeAspect="1"/>
          </p:cNvSpPr>
          <p:nvPr/>
        </p:nvSpPr>
        <p:spPr>
          <a:xfrm>
            <a:off x="7514676" y="40956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93206B8-32B3-18BF-1564-045DA56706F9}"/>
              </a:ext>
            </a:extLst>
          </p:cNvPr>
          <p:cNvSpPr>
            <a:spLocks noChangeAspect="1"/>
          </p:cNvSpPr>
          <p:nvPr/>
        </p:nvSpPr>
        <p:spPr>
          <a:xfrm>
            <a:off x="7550295" y="384361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F6C1384-99A9-AB05-1A81-551E6B824D94}"/>
              </a:ext>
            </a:extLst>
          </p:cNvPr>
          <p:cNvSpPr>
            <a:spLocks noChangeAspect="1"/>
          </p:cNvSpPr>
          <p:nvPr/>
        </p:nvSpPr>
        <p:spPr>
          <a:xfrm>
            <a:off x="6872972" y="397571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C916B9E-2D9E-6CC3-D933-9D43F0AC7006}"/>
              </a:ext>
            </a:extLst>
          </p:cNvPr>
          <p:cNvSpPr>
            <a:spLocks noChangeAspect="1"/>
          </p:cNvSpPr>
          <p:nvPr/>
        </p:nvSpPr>
        <p:spPr>
          <a:xfrm>
            <a:off x="6983234" y="389351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233E98-B215-4CC4-A251-225634483D47}"/>
              </a:ext>
            </a:extLst>
          </p:cNvPr>
          <p:cNvSpPr>
            <a:spLocks noChangeAspect="1"/>
          </p:cNvSpPr>
          <p:nvPr/>
        </p:nvSpPr>
        <p:spPr>
          <a:xfrm>
            <a:off x="7125183" y="37954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094859-F620-EFDD-75E1-B77BB1333E3C}"/>
              </a:ext>
            </a:extLst>
          </p:cNvPr>
          <p:cNvCxnSpPr>
            <a:cxnSpLocks/>
          </p:cNvCxnSpPr>
          <p:nvPr/>
        </p:nvCxnSpPr>
        <p:spPr>
          <a:xfrm>
            <a:off x="1061145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E164C10-AF52-C4A0-85F3-C8F346BA788C}"/>
              </a:ext>
            </a:extLst>
          </p:cNvPr>
          <p:cNvCxnSpPr>
            <a:cxnSpLocks/>
          </p:cNvCxnSpPr>
          <p:nvPr/>
        </p:nvCxnSpPr>
        <p:spPr>
          <a:xfrm>
            <a:off x="335329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FAC122-CA87-EBB1-02C9-5CAE894D90A5}"/>
              </a:ext>
            </a:extLst>
          </p:cNvPr>
          <p:cNvCxnSpPr>
            <a:cxnSpLocks/>
          </p:cNvCxnSpPr>
          <p:nvPr/>
        </p:nvCxnSpPr>
        <p:spPr>
          <a:xfrm>
            <a:off x="2813548" y="31083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4992022-5EAB-61F9-5062-83188C7022CE}"/>
              </a:ext>
            </a:extLst>
          </p:cNvPr>
          <p:cNvCxnSpPr>
            <a:cxnSpLocks/>
          </p:cNvCxnSpPr>
          <p:nvPr/>
        </p:nvCxnSpPr>
        <p:spPr>
          <a:xfrm>
            <a:off x="7352018" y="310568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86BB144-8424-E361-BDF3-97525B3227A1}"/>
              </a:ext>
            </a:extLst>
          </p:cNvPr>
          <p:cNvCxnSpPr>
            <a:cxnSpLocks/>
          </p:cNvCxnSpPr>
          <p:nvPr/>
        </p:nvCxnSpPr>
        <p:spPr>
          <a:xfrm>
            <a:off x="3067548" y="442910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54CB70-6038-3C64-6894-6A1CF6BD8A7C}"/>
              </a:ext>
            </a:extLst>
          </p:cNvPr>
          <p:cNvCxnSpPr>
            <a:cxnSpLocks/>
          </p:cNvCxnSpPr>
          <p:nvPr/>
        </p:nvCxnSpPr>
        <p:spPr>
          <a:xfrm>
            <a:off x="5456095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BC5B25-174F-C36B-9C71-8E3B9D9327F7}"/>
              </a:ext>
            </a:extLst>
          </p:cNvPr>
          <p:cNvCxnSpPr>
            <a:cxnSpLocks/>
          </p:cNvCxnSpPr>
          <p:nvPr/>
        </p:nvCxnSpPr>
        <p:spPr>
          <a:xfrm>
            <a:off x="5058029" y="442593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93DE1B3-FAF6-30E5-4918-076BD29AAC10}"/>
              </a:ext>
            </a:extLst>
          </p:cNvPr>
          <p:cNvCxnSpPr>
            <a:cxnSpLocks/>
          </p:cNvCxnSpPr>
          <p:nvPr/>
        </p:nvCxnSpPr>
        <p:spPr>
          <a:xfrm>
            <a:off x="5738670" y="442551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F7BD204-D9B5-5C40-6C7D-850A16F8B47C}"/>
              </a:ext>
            </a:extLst>
          </p:cNvPr>
          <p:cNvCxnSpPr>
            <a:cxnSpLocks/>
          </p:cNvCxnSpPr>
          <p:nvPr/>
        </p:nvCxnSpPr>
        <p:spPr>
          <a:xfrm>
            <a:off x="5764070" y="576118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A9D8EA9-CE18-60D9-026D-67C0C34F0723}"/>
              </a:ext>
            </a:extLst>
          </p:cNvPr>
          <p:cNvCxnSpPr>
            <a:cxnSpLocks/>
          </p:cNvCxnSpPr>
          <p:nvPr/>
        </p:nvCxnSpPr>
        <p:spPr>
          <a:xfrm>
            <a:off x="7672693" y="441848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A5A712D-DA5C-3319-9F73-A7E03C13F8DC}"/>
              </a:ext>
            </a:extLst>
          </p:cNvPr>
          <p:cNvCxnSpPr>
            <a:cxnSpLocks/>
          </p:cNvCxnSpPr>
          <p:nvPr/>
        </p:nvCxnSpPr>
        <p:spPr>
          <a:xfrm>
            <a:off x="9207921" y="310915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89AC30-02FD-15B4-285E-2A344CD4B587}"/>
              </a:ext>
            </a:extLst>
          </p:cNvPr>
          <p:cNvCxnSpPr>
            <a:cxnSpLocks/>
          </p:cNvCxnSpPr>
          <p:nvPr/>
        </p:nvCxnSpPr>
        <p:spPr>
          <a:xfrm>
            <a:off x="9603914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89A0D0-A861-155F-8179-139A1FF9317F}"/>
              </a:ext>
            </a:extLst>
          </p:cNvPr>
          <p:cNvCxnSpPr>
            <a:cxnSpLocks/>
          </p:cNvCxnSpPr>
          <p:nvPr/>
        </p:nvCxnSpPr>
        <p:spPr>
          <a:xfrm>
            <a:off x="9019578" y="442869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76888BF-D264-2536-8BB1-D71A263733A5}"/>
              </a:ext>
            </a:extLst>
          </p:cNvPr>
          <p:cNvCxnSpPr>
            <a:cxnSpLocks/>
          </p:cNvCxnSpPr>
          <p:nvPr/>
        </p:nvCxnSpPr>
        <p:spPr>
          <a:xfrm flipH="1">
            <a:off x="3615070" y="1732808"/>
            <a:ext cx="1803072" cy="93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566D21B-4447-C8D3-E88F-D8E0FB7DC1A4}"/>
              </a:ext>
            </a:extLst>
          </p:cNvPr>
          <p:cNvCxnSpPr>
            <a:cxnSpLocks/>
          </p:cNvCxnSpPr>
          <p:nvPr/>
        </p:nvCxnSpPr>
        <p:spPr>
          <a:xfrm flipH="1">
            <a:off x="1616149" y="1540422"/>
            <a:ext cx="3679532" cy="11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61484F6-7E47-26D7-75F0-C05D7C9A13A3}"/>
              </a:ext>
            </a:extLst>
          </p:cNvPr>
          <p:cNvCxnSpPr>
            <a:cxnSpLocks/>
          </p:cNvCxnSpPr>
          <p:nvPr/>
        </p:nvCxnSpPr>
        <p:spPr>
          <a:xfrm flipH="1">
            <a:off x="5624623" y="2030819"/>
            <a:ext cx="85061" cy="510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A4A4C7B-7070-AA0F-7243-DADB24C4EC3E}"/>
              </a:ext>
            </a:extLst>
          </p:cNvPr>
          <p:cNvCxnSpPr>
            <a:cxnSpLocks/>
          </p:cNvCxnSpPr>
          <p:nvPr/>
        </p:nvCxnSpPr>
        <p:spPr>
          <a:xfrm>
            <a:off x="6230679" y="1807535"/>
            <a:ext cx="616688" cy="712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75BFEF8-6106-A274-2A64-D8C44E9A6AD0}"/>
              </a:ext>
            </a:extLst>
          </p:cNvPr>
          <p:cNvCxnSpPr>
            <a:cxnSpLocks/>
          </p:cNvCxnSpPr>
          <p:nvPr/>
        </p:nvCxnSpPr>
        <p:spPr>
          <a:xfrm>
            <a:off x="6379535" y="1658679"/>
            <a:ext cx="2243470" cy="967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DFFAFF7-2DE9-53F1-166E-851D8A836EDE}"/>
              </a:ext>
            </a:extLst>
          </p:cNvPr>
          <p:cNvCxnSpPr>
            <a:cxnSpLocks/>
          </p:cNvCxnSpPr>
          <p:nvPr/>
        </p:nvCxnSpPr>
        <p:spPr>
          <a:xfrm>
            <a:off x="5460589" y="356789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EB5F65-859C-36B2-F538-57704CD25FFC}"/>
              </a:ext>
            </a:extLst>
          </p:cNvPr>
          <p:cNvCxnSpPr>
            <a:cxnSpLocks/>
          </p:cNvCxnSpPr>
          <p:nvPr/>
        </p:nvCxnSpPr>
        <p:spPr>
          <a:xfrm>
            <a:off x="5479899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AC06CA-491D-7E3F-2061-FB557307F07F}"/>
              </a:ext>
            </a:extLst>
          </p:cNvPr>
          <p:cNvCxnSpPr>
            <a:cxnSpLocks/>
          </p:cNvCxnSpPr>
          <p:nvPr/>
        </p:nvCxnSpPr>
        <p:spPr>
          <a:xfrm>
            <a:off x="3081966" y="353525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028C044-AE7B-F67C-9795-50EA3A7A4C8D}"/>
              </a:ext>
            </a:extLst>
          </p:cNvPr>
          <p:cNvCxnSpPr>
            <a:cxnSpLocks/>
          </p:cNvCxnSpPr>
          <p:nvPr/>
        </p:nvCxnSpPr>
        <p:spPr>
          <a:xfrm>
            <a:off x="7376563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BDE780E-E10C-EE07-9ADA-8B4BD2E29D8A}"/>
              </a:ext>
            </a:extLst>
          </p:cNvPr>
          <p:cNvCxnSpPr>
            <a:cxnSpLocks/>
          </p:cNvCxnSpPr>
          <p:nvPr/>
        </p:nvCxnSpPr>
        <p:spPr>
          <a:xfrm>
            <a:off x="9234463" y="361761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174E7E5-4DD6-9B87-DF20-78EC1178A006}"/>
              </a:ext>
            </a:extLst>
          </p:cNvPr>
          <p:cNvCxnSpPr>
            <a:cxnSpLocks/>
          </p:cNvCxnSpPr>
          <p:nvPr/>
        </p:nvCxnSpPr>
        <p:spPr>
          <a:xfrm>
            <a:off x="1072249" y="355758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435732-1520-4ED7-7B9B-14AFAADE2C6B}"/>
              </a:ext>
            </a:extLst>
          </p:cNvPr>
          <p:cNvCxnSpPr>
            <a:cxnSpLocks/>
          </p:cNvCxnSpPr>
          <p:nvPr/>
        </p:nvCxnSpPr>
        <p:spPr>
          <a:xfrm>
            <a:off x="3089667" y="487232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438BCA7-AE34-4FC8-6354-07B824AB9072}"/>
              </a:ext>
            </a:extLst>
          </p:cNvPr>
          <p:cNvCxnSpPr>
            <a:cxnSpLocks/>
          </p:cNvCxnSpPr>
          <p:nvPr/>
        </p:nvCxnSpPr>
        <p:spPr>
          <a:xfrm>
            <a:off x="4280793" y="2884295"/>
            <a:ext cx="0" cy="39027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383FCC9-60F5-D025-04B9-85C0EFD26B65}"/>
              </a:ext>
            </a:extLst>
          </p:cNvPr>
          <p:cNvSpPr txBox="1"/>
          <p:nvPr/>
        </p:nvSpPr>
        <p:spPr>
          <a:xfrm>
            <a:off x="10403477" y="651515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7BBBDA3-59BD-8B79-51B2-C3D740C67C00}"/>
              </a:ext>
            </a:extLst>
          </p:cNvPr>
          <p:cNvCxnSpPr>
            <a:cxnSpLocks/>
          </p:cNvCxnSpPr>
          <p:nvPr/>
        </p:nvCxnSpPr>
        <p:spPr>
          <a:xfrm>
            <a:off x="6428560" y="1566494"/>
            <a:ext cx="3959449" cy="1144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D4AAF295-EE98-8FE3-8026-C54940A42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3183100"/>
            <a:ext cx="1570016" cy="287608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148C1D59-6B51-9E9C-221A-545334E36D61}"/>
              </a:ext>
            </a:extLst>
          </p:cNvPr>
          <p:cNvSpPr>
            <a:spLocks noChangeAspect="1"/>
          </p:cNvSpPr>
          <p:nvPr/>
        </p:nvSpPr>
        <p:spPr>
          <a:xfrm>
            <a:off x="10932132" y="27898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E8E3C03-E7D2-05D1-3205-2A6E8C36E68E}"/>
              </a:ext>
            </a:extLst>
          </p:cNvPr>
          <p:cNvSpPr>
            <a:spLocks noChangeAspect="1"/>
          </p:cNvSpPr>
          <p:nvPr/>
        </p:nvSpPr>
        <p:spPr>
          <a:xfrm>
            <a:off x="11239068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6006DB-82EB-DBCF-B03E-8A7E3FD48F0A}"/>
              </a:ext>
            </a:extLst>
          </p:cNvPr>
          <p:cNvSpPr>
            <a:spLocks noChangeAspect="1"/>
          </p:cNvSpPr>
          <p:nvPr/>
        </p:nvSpPr>
        <p:spPr>
          <a:xfrm>
            <a:off x="10749110" y="26369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360E57D-25FD-B7B3-A765-EE6C90323D8F}"/>
              </a:ext>
            </a:extLst>
          </p:cNvPr>
          <p:cNvSpPr>
            <a:spLocks noChangeAspect="1"/>
          </p:cNvSpPr>
          <p:nvPr/>
        </p:nvSpPr>
        <p:spPr>
          <a:xfrm>
            <a:off x="10687210" y="274474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7" name="Picture 136" descr="A picture containing antenna&#10;&#10;Description automatically generated">
            <a:extLst>
              <a:ext uri="{FF2B5EF4-FFF2-40B4-BE49-F238E27FC236}">
                <a16:creationId xmlns:a16="http://schemas.microsoft.com/office/drawing/2014/main" id="{0C99848E-E3CA-0F73-BC8C-E3DC234C6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36772" y="4502251"/>
            <a:ext cx="1570016" cy="287608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C8A69C13-4828-C58E-F46F-2240962D9018}"/>
              </a:ext>
            </a:extLst>
          </p:cNvPr>
          <p:cNvSpPr>
            <a:spLocks noChangeAspect="1"/>
          </p:cNvSpPr>
          <p:nvPr/>
        </p:nvSpPr>
        <p:spPr>
          <a:xfrm>
            <a:off x="10938482" y="394189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B2C1D78-C176-DBE4-11E0-DF9C274BEC59}"/>
              </a:ext>
            </a:extLst>
          </p:cNvPr>
          <p:cNvSpPr>
            <a:spLocks noChangeAspect="1"/>
          </p:cNvSpPr>
          <p:nvPr/>
        </p:nvSpPr>
        <p:spPr>
          <a:xfrm>
            <a:off x="11255250" y="392624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14B8CD4-2612-F8AF-D71A-7083DDBC3A2B}"/>
              </a:ext>
            </a:extLst>
          </p:cNvPr>
          <p:cNvSpPr>
            <a:spLocks noChangeAspect="1"/>
          </p:cNvSpPr>
          <p:nvPr/>
        </p:nvSpPr>
        <p:spPr>
          <a:xfrm>
            <a:off x="10693560" y="401473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898ACD2-6D9C-FA6F-EFB4-E1A8C8D4FA98}"/>
              </a:ext>
            </a:extLst>
          </p:cNvPr>
          <p:cNvCxnSpPr>
            <a:cxnSpLocks/>
          </p:cNvCxnSpPr>
          <p:nvPr/>
        </p:nvCxnSpPr>
        <p:spPr>
          <a:xfrm>
            <a:off x="11091035" y="31134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6889B7E-72EA-06C4-2129-99DD18E12174}"/>
              </a:ext>
            </a:extLst>
          </p:cNvPr>
          <p:cNvCxnSpPr>
            <a:cxnSpLocks/>
          </p:cNvCxnSpPr>
          <p:nvPr/>
        </p:nvCxnSpPr>
        <p:spPr>
          <a:xfrm>
            <a:off x="11102139" y="356277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A picture containing antenna&#10;&#10;Description automatically generated">
            <a:extLst>
              <a:ext uri="{FF2B5EF4-FFF2-40B4-BE49-F238E27FC236}">
                <a16:creationId xmlns:a16="http://schemas.microsoft.com/office/drawing/2014/main" id="{0BC15574-6677-3BF1-A46F-4470BF05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10329111" y="5823179"/>
            <a:ext cx="1570016" cy="287608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DF9028B8-806E-52D4-B758-378D54307DFD}"/>
              </a:ext>
            </a:extLst>
          </p:cNvPr>
          <p:cNvSpPr>
            <a:spLocks noChangeAspect="1"/>
          </p:cNvSpPr>
          <p:nvPr/>
        </p:nvSpPr>
        <p:spPr>
          <a:xfrm>
            <a:off x="11215959" y="542996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6A453F-2848-A25D-E1EF-DE48C85C6A4A}"/>
              </a:ext>
            </a:extLst>
          </p:cNvPr>
          <p:cNvSpPr>
            <a:spLocks noChangeAspect="1"/>
          </p:cNvSpPr>
          <p:nvPr/>
        </p:nvSpPr>
        <p:spPr>
          <a:xfrm>
            <a:off x="11254947" y="51786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8C9DBC0-1AB0-640C-B7C5-308755143B19}"/>
              </a:ext>
            </a:extLst>
          </p:cNvPr>
          <p:cNvSpPr>
            <a:spLocks noChangeAspect="1"/>
          </p:cNvSpPr>
          <p:nvPr/>
        </p:nvSpPr>
        <p:spPr>
          <a:xfrm>
            <a:off x="10774713" y="515712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ED4D89-7B46-EC5A-2148-31F04B7C9666}"/>
              </a:ext>
            </a:extLst>
          </p:cNvPr>
          <p:cNvSpPr>
            <a:spLocks noChangeAspect="1"/>
          </p:cNvSpPr>
          <p:nvPr/>
        </p:nvSpPr>
        <p:spPr>
          <a:xfrm>
            <a:off x="10683317" y="526178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838267A-B4C2-C0B0-B3A2-3172332ADA53}"/>
              </a:ext>
            </a:extLst>
          </p:cNvPr>
          <p:cNvSpPr>
            <a:spLocks noChangeAspect="1"/>
          </p:cNvSpPr>
          <p:nvPr/>
        </p:nvSpPr>
        <p:spPr>
          <a:xfrm>
            <a:off x="10585417" y="540578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80A8A3D-B098-9220-323D-31F6A52E4509}"/>
              </a:ext>
            </a:extLst>
          </p:cNvPr>
          <p:cNvCxnSpPr>
            <a:cxnSpLocks/>
          </p:cNvCxnSpPr>
          <p:nvPr/>
        </p:nvCxnSpPr>
        <p:spPr>
          <a:xfrm>
            <a:off x="11371472" y="575412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6F6D997-4F74-AC47-5830-52D2A561D608}"/>
              </a:ext>
            </a:extLst>
          </p:cNvPr>
          <p:cNvCxnSpPr>
            <a:cxnSpLocks/>
          </p:cNvCxnSpPr>
          <p:nvPr/>
        </p:nvCxnSpPr>
        <p:spPr>
          <a:xfrm>
            <a:off x="11087301" y="486526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5B21B04-00DB-8015-F1A7-581A98F7A8DA}"/>
              </a:ext>
            </a:extLst>
          </p:cNvPr>
          <p:cNvSpPr/>
          <p:nvPr/>
        </p:nvSpPr>
        <p:spPr>
          <a:xfrm>
            <a:off x="4582274" y="3701445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567234-7CA4-5838-30CE-9EEB7E9BEF09}"/>
              </a:ext>
            </a:extLst>
          </p:cNvPr>
          <p:cNvSpPr/>
          <p:nvPr/>
        </p:nvSpPr>
        <p:spPr>
          <a:xfrm>
            <a:off x="8317631" y="3706767"/>
            <a:ext cx="1824662" cy="128691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36216-C91F-9277-37F4-7212D2C28A7F}"/>
              </a:ext>
            </a:extLst>
          </p:cNvPr>
          <p:cNvSpPr txBox="1"/>
          <p:nvPr/>
        </p:nvSpPr>
        <p:spPr>
          <a:xfrm>
            <a:off x="6764813" y="5296738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Missing data!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48DD4F-984C-C470-E7CA-2ED462A3BD03}"/>
              </a:ext>
            </a:extLst>
          </p:cNvPr>
          <p:cNvCxnSpPr/>
          <p:nvPr/>
        </p:nvCxnSpPr>
        <p:spPr>
          <a:xfrm flipH="1" flipV="1">
            <a:off x="6379535" y="4872327"/>
            <a:ext cx="385278" cy="3458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7AC95DC-B4C1-B9BB-84E1-3A77D5B1437C}"/>
              </a:ext>
            </a:extLst>
          </p:cNvPr>
          <p:cNvCxnSpPr>
            <a:cxnSpLocks/>
          </p:cNvCxnSpPr>
          <p:nvPr/>
        </p:nvCxnSpPr>
        <p:spPr>
          <a:xfrm flipV="1">
            <a:off x="8098792" y="4890977"/>
            <a:ext cx="396622" cy="320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6514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3" grpId="0" animBg="1"/>
      <p:bldP spid="14" grpId="0"/>
      <p:bldP spid="15" grpId="0"/>
      <p:bldP spid="17" grpId="0"/>
      <p:bldP spid="19" grpId="0" animBg="1"/>
      <p:bldP spid="20" grpId="0" animBg="1"/>
      <p:bldP spid="21" grpId="0" animBg="1"/>
      <p:bldP spid="24" grpId="0" animBg="1"/>
      <p:bldP spid="25" grpId="0"/>
      <p:bldP spid="26" grpId="0"/>
      <p:bldP spid="38" grpId="0"/>
      <p:bldP spid="40" grpId="0" animBg="1"/>
      <p:bldP spid="41" grpId="0" animBg="1"/>
      <p:bldP spid="42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57" grpId="0"/>
      <p:bldP spid="66" grpId="0"/>
      <p:bldP spid="72" grpId="0"/>
      <p:bldP spid="74" grpId="0"/>
      <p:bldP spid="16" grpId="0"/>
      <p:bldP spid="27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F3A05-F91B-4FAD-9D60-6C4F29970F71}"/>
              </a:ext>
            </a:extLst>
          </p:cNvPr>
          <p:cNvSpPr txBox="1"/>
          <p:nvPr/>
        </p:nvSpPr>
        <p:spPr>
          <a:xfrm>
            <a:off x="632210" y="3301726"/>
            <a:ext cx="220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Best binding metal in </a:t>
            </a:r>
            <a:r>
              <a:rPr lang="da-DK" sz="1200" b="1" dirty="0" err="1"/>
              <a:t>order</a:t>
            </a:r>
            <a:r>
              <a:rPr lang="da-DK" sz="1200" b="1" dirty="0"/>
              <a:t>: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9B6DE-E890-F9EE-A851-0E4EA64CF22E}"/>
              </a:ext>
            </a:extLst>
          </p:cNvPr>
          <p:cNvCxnSpPr/>
          <p:nvPr/>
        </p:nvCxnSpPr>
        <p:spPr>
          <a:xfrm>
            <a:off x="632210" y="4187028"/>
            <a:ext cx="23446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/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b="1" i="0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da-DK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a-DK" sz="1400" b="1" i="1" smtClean="0">
                              <a:latin typeface="Cambria Math" panose="02040503050406030204" pitchFamily="18" charset="0"/>
                            </a:rPr>
                            <m:t>𝑶𝑯</m:t>
                          </m:r>
                        </m:sub>
                      </m:sSub>
                    </m:oMath>
                  </m:oMathPara>
                </a14:m>
                <a:endParaRPr lang="da-DK" sz="1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E8E78B-D9A9-C373-E089-8D532B806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503" y="4208200"/>
                <a:ext cx="550856" cy="215444"/>
              </a:xfrm>
              <a:prstGeom prst="rect">
                <a:avLst/>
              </a:prstGeom>
              <a:blipFill>
                <a:blip r:embed="rId4"/>
                <a:stretch>
                  <a:fillRect l="-6818" r="-2273" b="-555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29F6667-C1CE-B8D2-9A86-64FB9B6357C2}"/>
              </a:ext>
            </a:extLst>
          </p:cNvPr>
          <p:cNvSpPr txBox="1"/>
          <p:nvPr/>
        </p:nvSpPr>
        <p:spPr>
          <a:xfrm>
            <a:off x="829037" y="3600356"/>
            <a:ext cx="2664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Cu, Ag, </a:t>
            </a:r>
            <a:r>
              <a:rPr lang="da-DK" sz="1200" b="1" dirty="0" err="1"/>
              <a:t>Pd</a:t>
            </a:r>
            <a:r>
              <a:rPr lang="da-DK" sz="1200" b="1" dirty="0"/>
              <a:t>, </a:t>
            </a:r>
            <a:r>
              <a:rPr lang="da-DK" sz="1200" b="1" dirty="0" err="1"/>
              <a:t>Pt</a:t>
            </a:r>
            <a:r>
              <a:rPr lang="da-DK" sz="1200" b="1" dirty="0"/>
              <a:t>, Au </a:t>
            </a:r>
            <a:r>
              <a:rPr lang="da-DK" sz="1200" dirty="0"/>
              <a:t>(Rossmeisl, 2004)</a:t>
            </a:r>
            <a:endParaRPr lang="da-DK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10F69C-4288-787F-C455-1685EB529595}"/>
              </a:ext>
            </a:extLst>
          </p:cNvPr>
          <p:cNvSpPr txBox="1"/>
          <p:nvPr/>
        </p:nvSpPr>
        <p:spPr>
          <a:xfrm>
            <a:off x="825198" y="3853399"/>
            <a:ext cx="4059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Pt</a:t>
            </a:r>
            <a:r>
              <a:rPr lang="da-DK" sz="1200" b="1" dirty="0"/>
              <a:t>, Cu, </a:t>
            </a:r>
            <a:r>
              <a:rPr lang="da-DK" sz="1200" b="1" dirty="0" err="1"/>
              <a:t>Pd</a:t>
            </a:r>
            <a:r>
              <a:rPr lang="da-DK" sz="1200" b="1" dirty="0"/>
              <a:t>, Ag, Au </a:t>
            </a:r>
            <a:r>
              <a:rPr lang="da-DK" sz="1200" dirty="0"/>
              <a:t>(</a:t>
            </a:r>
            <a:r>
              <a:rPr lang="da-DK" sz="1200" dirty="0" err="1"/>
              <a:t>Deduced</a:t>
            </a:r>
            <a:r>
              <a:rPr lang="da-DK" sz="1200" dirty="0"/>
              <a:t> from Jacks DFT data by </a:t>
            </a:r>
            <a:r>
              <a:rPr lang="da-DK" sz="1200" dirty="0" err="1"/>
              <a:t>me</a:t>
            </a:r>
            <a:r>
              <a:rPr lang="da-DK" sz="1200" dirty="0"/>
              <a:t>)</a:t>
            </a:r>
            <a:endParaRPr lang="da-DK" b="1" dirty="0"/>
          </a:p>
        </p:txBody>
      </p:sp>
      <p:pic>
        <p:nvPicPr>
          <p:cNvPr id="60" name="Picture 59" descr="Chart, histogram&#10;&#10;Description automatically generated">
            <a:extLst>
              <a:ext uri="{FF2B5EF4-FFF2-40B4-BE49-F238E27FC236}">
                <a16:creationId xmlns:a16="http://schemas.microsoft.com/office/drawing/2014/main" id="{154EF8A2-C957-DABD-9B37-853884F6A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852" y="1961166"/>
            <a:ext cx="4609119" cy="36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343A-5ED4-81B6-979A-ECDC37AA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589632" cy="42644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EA13D-DF6E-1C2D-1BF7-1E5D871E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D4035-3260-416B-8A59-A6E86BF6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7BAF76BD-A9FD-3672-D613-1EEFA392B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3826502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BCE37D-B739-724C-F86B-99D4997C1F6F}"/>
              </a:ext>
            </a:extLst>
          </p:cNvPr>
          <p:cNvSpPr>
            <a:spLocks noChangeAspect="1"/>
          </p:cNvSpPr>
          <p:nvPr/>
        </p:nvSpPr>
        <p:spPr>
          <a:xfrm>
            <a:off x="1040468" y="343329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FEC0A5-AAC3-681D-8D97-1C7C8AE1BC45}"/>
              </a:ext>
            </a:extLst>
          </p:cNvPr>
          <p:cNvSpPr>
            <a:spLocks noChangeAspect="1"/>
          </p:cNvSpPr>
          <p:nvPr/>
        </p:nvSpPr>
        <p:spPr>
          <a:xfrm>
            <a:off x="1347404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E1C2C-E424-6F0A-C8CE-FCDBF7B8FB2E}"/>
              </a:ext>
            </a:extLst>
          </p:cNvPr>
          <p:cNvSpPr>
            <a:spLocks noChangeAspect="1"/>
          </p:cNvSpPr>
          <p:nvPr/>
        </p:nvSpPr>
        <p:spPr>
          <a:xfrm>
            <a:off x="857446" y="328030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DFB8E-472F-65DF-E248-E54D6C44C23E}"/>
              </a:ext>
            </a:extLst>
          </p:cNvPr>
          <p:cNvSpPr>
            <a:spLocks noChangeAspect="1"/>
          </p:cNvSpPr>
          <p:nvPr/>
        </p:nvSpPr>
        <p:spPr>
          <a:xfrm>
            <a:off x="795546" y="33881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0563E29A-EE7D-AFA3-2221-CEB065255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5145653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1A50D5D-FE77-FFB6-EC91-0812F945BAA0}"/>
              </a:ext>
            </a:extLst>
          </p:cNvPr>
          <p:cNvSpPr>
            <a:spLocks noChangeAspect="1"/>
          </p:cNvSpPr>
          <p:nvPr/>
        </p:nvSpPr>
        <p:spPr>
          <a:xfrm>
            <a:off x="1046818" y="45852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029758-C2DC-9A25-BC6C-CC02B86499D3}"/>
              </a:ext>
            </a:extLst>
          </p:cNvPr>
          <p:cNvSpPr>
            <a:spLocks noChangeAspect="1"/>
          </p:cNvSpPr>
          <p:nvPr/>
        </p:nvSpPr>
        <p:spPr>
          <a:xfrm>
            <a:off x="1363586" y="456964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988A85-E329-EBA4-47F5-3690D582EB21}"/>
              </a:ext>
            </a:extLst>
          </p:cNvPr>
          <p:cNvSpPr>
            <a:spLocks noChangeAspect="1"/>
          </p:cNvSpPr>
          <p:nvPr/>
        </p:nvSpPr>
        <p:spPr>
          <a:xfrm>
            <a:off x="801896" y="465813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0E877-DDDA-9769-5711-4F2E246F4BEB}"/>
              </a:ext>
            </a:extLst>
          </p:cNvPr>
          <p:cNvSpPr txBox="1"/>
          <p:nvPr/>
        </p:nvSpPr>
        <p:spPr>
          <a:xfrm>
            <a:off x="750426" y="5638175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”Standard”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32F99-0C15-2E4A-5F4C-A86EA23DE061}"/>
              </a:ext>
            </a:extLst>
          </p:cNvPr>
          <p:cNvCxnSpPr>
            <a:cxnSpLocks/>
          </p:cNvCxnSpPr>
          <p:nvPr/>
        </p:nvCxnSpPr>
        <p:spPr>
          <a:xfrm>
            <a:off x="1199371" y="3756897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7A0333-9D6B-5475-B849-50431A18E0D0}"/>
              </a:ext>
            </a:extLst>
          </p:cNvPr>
          <p:cNvCxnSpPr>
            <a:cxnSpLocks/>
          </p:cNvCxnSpPr>
          <p:nvPr/>
        </p:nvCxnSpPr>
        <p:spPr>
          <a:xfrm>
            <a:off x="1210475" y="4206178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5069CCD4-03B0-1A00-8BBB-D5FC34AF0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27362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923A450-7E8C-7D8C-7202-CE6EC5792785}"/>
              </a:ext>
            </a:extLst>
          </p:cNvPr>
          <p:cNvSpPr>
            <a:spLocks noChangeAspect="1"/>
          </p:cNvSpPr>
          <p:nvPr/>
        </p:nvSpPr>
        <p:spPr>
          <a:xfrm>
            <a:off x="1069778" y="218055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B89F10-B6F3-968C-B1CF-EBA0ACD82E27}"/>
              </a:ext>
            </a:extLst>
          </p:cNvPr>
          <p:cNvSpPr>
            <a:spLocks noChangeAspect="1"/>
          </p:cNvSpPr>
          <p:nvPr/>
        </p:nvSpPr>
        <p:spPr>
          <a:xfrm>
            <a:off x="1376714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7F5304-1764-FE15-6AD1-11BDEED9A2AE}"/>
              </a:ext>
            </a:extLst>
          </p:cNvPr>
          <p:cNvSpPr>
            <a:spLocks noChangeAspect="1"/>
          </p:cNvSpPr>
          <p:nvPr/>
        </p:nvSpPr>
        <p:spPr>
          <a:xfrm>
            <a:off x="886756" y="20307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74912B6-65E7-4193-189F-69BB728FA63E}"/>
              </a:ext>
            </a:extLst>
          </p:cNvPr>
          <p:cNvSpPr>
            <a:spLocks noChangeAspect="1"/>
          </p:cNvSpPr>
          <p:nvPr/>
        </p:nvSpPr>
        <p:spPr>
          <a:xfrm>
            <a:off x="1174681" y="249836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310155-E890-D307-82E3-5ADD02E72A83}"/>
              </a:ext>
            </a:extLst>
          </p:cNvPr>
          <p:cNvSpPr>
            <a:spLocks noChangeAspect="1"/>
          </p:cNvSpPr>
          <p:nvPr/>
        </p:nvSpPr>
        <p:spPr>
          <a:xfrm>
            <a:off x="824856" y="213540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685CCE-33DD-8407-5AA9-F6AEA008126E}"/>
              </a:ext>
            </a:extLst>
          </p:cNvPr>
          <p:cNvCxnSpPr>
            <a:cxnSpLocks/>
          </p:cNvCxnSpPr>
          <p:nvPr/>
        </p:nvCxnSpPr>
        <p:spPr>
          <a:xfrm>
            <a:off x="1212383" y="3096289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954360-9490-A789-DEC2-37D858875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94" y="1690117"/>
            <a:ext cx="6252652" cy="45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34CB1F52-5BB3-5F89-1FA0-EA089E0EB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0E065B-E80F-C61B-0396-B81EEB59B43C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E29F46-C7D1-F9A5-5370-7528AE357105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A12EC9-A6F1-C6F0-3774-DF4B94D37E2B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B285AC-947C-64CB-80AE-6EBE456312D6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B5838C-CFEA-0333-68C0-CDA01ECF6ED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" name="Picture 1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0AA0E-31D0-9204-D8C6-38C20432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79618"/>
            <a:ext cx="1570016" cy="28760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753ADD-696C-229C-172D-DD8A9EAA9346}"/>
              </a:ext>
            </a:extLst>
          </p:cNvPr>
          <p:cNvSpPr>
            <a:spLocks noChangeAspect="1"/>
          </p:cNvSpPr>
          <p:nvPr/>
        </p:nvSpPr>
        <p:spPr>
          <a:xfrm>
            <a:off x="1051734" y="28270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F3856-B6DC-E2B8-4058-3D0FFE2CF468}"/>
              </a:ext>
            </a:extLst>
          </p:cNvPr>
          <p:cNvSpPr>
            <a:spLocks noChangeAspect="1"/>
          </p:cNvSpPr>
          <p:nvPr/>
        </p:nvSpPr>
        <p:spPr>
          <a:xfrm>
            <a:off x="1358670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1007F3-2F92-9830-B645-5FCD07BB7839}"/>
              </a:ext>
            </a:extLst>
          </p:cNvPr>
          <p:cNvSpPr>
            <a:spLocks noChangeAspect="1"/>
          </p:cNvSpPr>
          <p:nvPr/>
        </p:nvSpPr>
        <p:spPr>
          <a:xfrm>
            <a:off x="1157799" y="271708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7BE6FD-DFC3-92CF-8D29-16B0626CC952}"/>
              </a:ext>
            </a:extLst>
          </p:cNvPr>
          <p:cNvSpPr>
            <a:spLocks noChangeAspect="1"/>
          </p:cNvSpPr>
          <p:nvPr/>
        </p:nvSpPr>
        <p:spPr>
          <a:xfrm>
            <a:off x="820831" y="29588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3B2F56FE-3038-5786-39CE-A6E7056C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603264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014738A-04EA-4A2C-9CA0-CA926A884F76}"/>
              </a:ext>
            </a:extLst>
          </p:cNvPr>
          <p:cNvSpPr>
            <a:spLocks noChangeAspect="1"/>
          </p:cNvSpPr>
          <p:nvPr/>
        </p:nvSpPr>
        <p:spPr>
          <a:xfrm>
            <a:off x="1202318" y="40044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B7A543-A860-7103-665D-D2FC9C29DEA8}"/>
              </a:ext>
            </a:extLst>
          </p:cNvPr>
          <p:cNvSpPr>
            <a:spLocks noChangeAspect="1"/>
          </p:cNvSpPr>
          <p:nvPr/>
        </p:nvSpPr>
        <p:spPr>
          <a:xfrm>
            <a:off x="1072175" y="380282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3C28DC-55AD-1D8C-A047-0240A7F95A87}"/>
              </a:ext>
            </a:extLst>
          </p:cNvPr>
          <p:cNvSpPr>
            <a:spLocks noChangeAspect="1"/>
          </p:cNvSpPr>
          <p:nvPr/>
        </p:nvSpPr>
        <p:spPr>
          <a:xfrm>
            <a:off x="1521397" y="410192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5F923-FE61-BF26-8EE4-D0EC0D0589A7}"/>
              </a:ext>
            </a:extLst>
          </p:cNvPr>
          <p:cNvSpPr>
            <a:spLocks noChangeAspect="1"/>
          </p:cNvSpPr>
          <p:nvPr/>
        </p:nvSpPr>
        <p:spPr>
          <a:xfrm>
            <a:off x="1069737" y="42739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3" name="Picture 2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FA80D4D-98E3-4059-432B-C3B88AC0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931945"/>
            <a:ext cx="1570016" cy="28760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F182C4E-F311-8D76-7AD5-8C6EC94DFD1D}"/>
              </a:ext>
            </a:extLst>
          </p:cNvPr>
          <p:cNvSpPr>
            <a:spLocks noChangeAspect="1"/>
          </p:cNvSpPr>
          <p:nvPr/>
        </p:nvSpPr>
        <p:spPr>
          <a:xfrm>
            <a:off x="1046818" y="53715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DB0B40-AAD0-968B-91ED-A25999290AE0}"/>
              </a:ext>
            </a:extLst>
          </p:cNvPr>
          <p:cNvSpPr>
            <a:spLocks noChangeAspect="1"/>
          </p:cNvSpPr>
          <p:nvPr/>
        </p:nvSpPr>
        <p:spPr>
          <a:xfrm>
            <a:off x="1363586" y="535594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9A6013-0068-A305-3489-2CD09725EF31}"/>
              </a:ext>
            </a:extLst>
          </p:cNvPr>
          <p:cNvSpPr>
            <a:spLocks noChangeAspect="1"/>
          </p:cNvSpPr>
          <p:nvPr/>
        </p:nvSpPr>
        <p:spPr>
          <a:xfrm>
            <a:off x="801896" y="544442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2A150-42DB-1766-280D-8EC4DEBA356F}"/>
              </a:ext>
            </a:extLst>
          </p:cNvPr>
          <p:cNvSpPr txBox="1"/>
          <p:nvPr/>
        </p:nvSpPr>
        <p:spPr>
          <a:xfrm>
            <a:off x="773099" y="6314032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”Dentates”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CE83E6-EADC-7E37-0AE6-6D1B6423D9A3}"/>
              </a:ext>
            </a:extLst>
          </p:cNvPr>
          <p:cNvCxnSpPr>
            <a:cxnSpLocks/>
          </p:cNvCxnSpPr>
          <p:nvPr/>
        </p:nvCxnSpPr>
        <p:spPr>
          <a:xfrm>
            <a:off x="148196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71D7E7-CDEA-78D6-D774-2FAEBC4A300F}"/>
              </a:ext>
            </a:extLst>
          </p:cNvPr>
          <p:cNvCxnSpPr>
            <a:cxnSpLocks/>
          </p:cNvCxnSpPr>
          <p:nvPr/>
        </p:nvCxnSpPr>
        <p:spPr>
          <a:xfrm>
            <a:off x="942219" y="32100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70BDDD-1400-1F7A-F86C-BB9C3B9841C4}"/>
              </a:ext>
            </a:extLst>
          </p:cNvPr>
          <p:cNvCxnSpPr>
            <a:cxnSpLocks/>
          </p:cNvCxnSpPr>
          <p:nvPr/>
        </p:nvCxnSpPr>
        <p:spPr>
          <a:xfrm>
            <a:off x="1196219" y="4530813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969FDC-872F-8114-184E-73ED2ED23C9C}"/>
              </a:ext>
            </a:extLst>
          </p:cNvPr>
          <p:cNvCxnSpPr>
            <a:cxnSpLocks/>
          </p:cNvCxnSpPr>
          <p:nvPr/>
        </p:nvCxnSpPr>
        <p:spPr>
          <a:xfrm>
            <a:off x="1210637" y="3636965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00A6FD-4618-A4CD-4D30-3C85ADEAB06F}"/>
              </a:ext>
            </a:extLst>
          </p:cNvPr>
          <p:cNvCxnSpPr>
            <a:cxnSpLocks/>
          </p:cNvCxnSpPr>
          <p:nvPr/>
        </p:nvCxnSpPr>
        <p:spPr>
          <a:xfrm>
            <a:off x="1218338" y="497403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1BB962-09CA-6BB8-0CAA-25B46DD8245C}"/>
              </a:ext>
            </a:extLst>
          </p:cNvPr>
          <p:cNvCxnSpPr>
            <a:cxnSpLocks/>
          </p:cNvCxnSpPr>
          <p:nvPr/>
        </p:nvCxnSpPr>
        <p:spPr>
          <a:xfrm>
            <a:off x="1210637" y="23312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C56B95DF-C2EC-A5B7-143B-501925E9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19" y="1867024"/>
            <a:ext cx="6373428" cy="45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pic>
        <p:nvPicPr>
          <p:cNvPr id="3" name="Picture 2" descr="A picture containing antenna&#10;&#10;Description automatically generated">
            <a:extLst>
              <a:ext uri="{FF2B5EF4-FFF2-40B4-BE49-F238E27FC236}">
                <a16:creationId xmlns:a16="http://schemas.microsoft.com/office/drawing/2014/main" id="{1B141231-404F-E622-D97B-1067BF360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285196"/>
            <a:ext cx="1570016" cy="2876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64C5F5-63BD-F4AA-3900-934D3C24F862}"/>
              </a:ext>
            </a:extLst>
          </p:cNvPr>
          <p:cNvSpPr>
            <a:spLocks noChangeAspect="1"/>
          </p:cNvSpPr>
          <p:nvPr/>
        </p:nvSpPr>
        <p:spPr>
          <a:xfrm>
            <a:off x="1046818" y="289198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B20D60-758A-E61A-BA63-D28C395B9FD8}"/>
              </a:ext>
            </a:extLst>
          </p:cNvPr>
          <p:cNvSpPr>
            <a:spLocks noChangeAspect="1"/>
          </p:cNvSpPr>
          <p:nvPr/>
        </p:nvSpPr>
        <p:spPr>
          <a:xfrm>
            <a:off x="1353754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72117A-AD63-F92C-B123-C36924BA1B7D}"/>
              </a:ext>
            </a:extLst>
          </p:cNvPr>
          <p:cNvSpPr>
            <a:spLocks noChangeAspect="1"/>
          </p:cNvSpPr>
          <p:nvPr/>
        </p:nvSpPr>
        <p:spPr>
          <a:xfrm>
            <a:off x="863796" y="274217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BAD61A-A0A6-8037-3821-3E35FA50BB98}"/>
              </a:ext>
            </a:extLst>
          </p:cNvPr>
          <p:cNvSpPr>
            <a:spLocks noChangeAspect="1"/>
          </p:cNvSpPr>
          <p:nvPr/>
        </p:nvSpPr>
        <p:spPr>
          <a:xfrm>
            <a:off x="801896" y="28468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Picture 9" descr="A picture containing antenna&#10;&#10;Description automatically generated">
            <a:extLst>
              <a:ext uri="{FF2B5EF4-FFF2-40B4-BE49-F238E27FC236}">
                <a16:creationId xmlns:a16="http://schemas.microsoft.com/office/drawing/2014/main" id="{A8870DA2-3113-7B51-F787-A48C5563A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598547"/>
            <a:ext cx="1570016" cy="2876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87DD223-5C4D-BC7E-D993-A0B9552D89D2}"/>
              </a:ext>
            </a:extLst>
          </p:cNvPr>
          <p:cNvSpPr>
            <a:spLocks noChangeAspect="1"/>
          </p:cNvSpPr>
          <p:nvPr/>
        </p:nvSpPr>
        <p:spPr>
          <a:xfrm>
            <a:off x="1331956" y="420533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8F79DF-9A66-5D4E-B2F7-A9A2870A79E4}"/>
              </a:ext>
            </a:extLst>
          </p:cNvPr>
          <p:cNvSpPr>
            <a:spLocks noChangeAspect="1"/>
          </p:cNvSpPr>
          <p:nvPr/>
        </p:nvSpPr>
        <p:spPr>
          <a:xfrm>
            <a:off x="1638892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D36CB9-E26F-1962-262C-880C92BA25B2}"/>
              </a:ext>
            </a:extLst>
          </p:cNvPr>
          <p:cNvSpPr>
            <a:spLocks noChangeAspect="1"/>
          </p:cNvSpPr>
          <p:nvPr/>
        </p:nvSpPr>
        <p:spPr>
          <a:xfrm>
            <a:off x="1148934" y="40555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DAED4-5F42-EDED-55FE-DF15AAD780F1}"/>
              </a:ext>
            </a:extLst>
          </p:cNvPr>
          <p:cNvSpPr>
            <a:spLocks noChangeAspect="1"/>
          </p:cNvSpPr>
          <p:nvPr/>
        </p:nvSpPr>
        <p:spPr>
          <a:xfrm>
            <a:off x="1087034" y="416019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BFE408-7C54-7918-993F-298DAD99CFC4}"/>
              </a:ext>
            </a:extLst>
          </p:cNvPr>
          <p:cNvSpPr>
            <a:spLocks noChangeAspect="1"/>
          </p:cNvSpPr>
          <p:nvPr/>
        </p:nvSpPr>
        <p:spPr>
          <a:xfrm>
            <a:off x="757568" y="441669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6" name="Picture 1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23EE2CA-2740-F23A-E56E-5070A40A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5931723"/>
            <a:ext cx="1570016" cy="28760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5A74065-445C-9EA0-084C-68BF8C2BAEBA}"/>
              </a:ext>
            </a:extLst>
          </p:cNvPr>
          <p:cNvSpPr>
            <a:spLocks noChangeAspect="1"/>
          </p:cNvSpPr>
          <p:nvPr/>
        </p:nvSpPr>
        <p:spPr>
          <a:xfrm>
            <a:off x="1358774" y="553851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541B19-A926-8EFD-737A-E6D7DFE7A0EF}"/>
              </a:ext>
            </a:extLst>
          </p:cNvPr>
          <p:cNvSpPr>
            <a:spLocks noChangeAspect="1"/>
          </p:cNvSpPr>
          <p:nvPr/>
        </p:nvSpPr>
        <p:spPr>
          <a:xfrm>
            <a:off x="1397762" y="528722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53AAA5-D208-33FE-33CA-2CE8CA2325B1}"/>
              </a:ext>
            </a:extLst>
          </p:cNvPr>
          <p:cNvSpPr>
            <a:spLocks noChangeAspect="1"/>
          </p:cNvSpPr>
          <p:nvPr/>
        </p:nvSpPr>
        <p:spPr>
          <a:xfrm>
            <a:off x="917528" y="526566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C59E0F-3E39-D254-35B6-B1BFE49DE335}"/>
              </a:ext>
            </a:extLst>
          </p:cNvPr>
          <p:cNvSpPr>
            <a:spLocks noChangeAspect="1"/>
          </p:cNvSpPr>
          <p:nvPr/>
        </p:nvSpPr>
        <p:spPr>
          <a:xfrm>
            <a:off x="826132" y="537033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3218B0-4FA9-5F7A-4C4B-1D46E99BF239}"/>
              </a:ext>
            </a:extLst>
          </p:cNvPr>
          <p:cNvSpPr>
            <a:spLocks noChangeAspect="1"/>
          </p:cNvSpPr>
          <p:nvPr/>
        </p:nvSpPr>
        <p:spPr>
          <a:xfrm>
            <a:off x="728232" y="55143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65DC5E-55E9-BA6A-C274-190A6F638944}"/>
              </a:ext>
            </a:extLst>
          </p:cNvPr>
          <p:cNvCxnSpPr>
            <a:cxnSpLocks/>
          </p:cNvCxnSpPr>
          <p:nvPr/>
        </p:nvCxnSpPr>
        <p:spPr>
          <a:xfrm>
            <a:off x="1206312" y="321064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4D1821-D350-D0DD-B419-BB70A536FEFD}"/>
              </a:ext>
            </a:extLst>
          </p:cNvPr>
          <p:cNvCxnSpPr>
            <a:cxnSpLocks/>
          </p:cNvCxnSpPr>
          <p:nvPr/>
        </p:nvCxnSpPr>
        <p:spPr>
          <a:xfrm>
            <a:off x="808246" y="452741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38494E-554A-3BE3-98D3-073AC5B297BD}"/>
              </a:ext>
            </a:extLst>
          </p:cNvPr>
          <p:cNvCxnSpPr>
            <a:cxnSpLocks/>
          </p:cNvCxnSpPr>
          <p:nvPr/>
        </p:nvCxnSpPr>
        <p:spPr>
          <a:xfrm>
            <a:off x="1488887" y="452700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4A1A63-0F0D-67A8-79F2-112166FE3E95}"/>
              </a:ext>
            </a:extLst>
          </p:cNvPr>
          <p:cNvCxnSpPr>
            <a:cxnSpLocks/>
          </p:cNvCxnSpPr>
          <p:nvPr/>
        </p:nvCxnSpPr>
        <p:spPr>
          <a:xfrm>
            <a:off x="1514287" y="586266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205FB-8799-40B7-1021-A51372450393}"/>
              </a:ext>
            </a:extLst>
          </p:cNvPr>
          <p:cNvCxnSpPr>
            <a:cxnSpLocks/>
          </p:cNvCxnSpPr>
          <p:nvPr/>
        </p:nvCxnSpPr>
        <p:spPr>
          <a:xfrm>
            <a:off x="1210806" y="366937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45AFFF-B954-1354-22D8-34B070887744}"/>
              </a:ext>
            </a:extLst>
          </p:cNvPr>
          <p:cNvCxnSpPr>
            <a:cxnSpLocks/>
          </p:cNvCxnSpPr>
          <p:nvPr/>
        </p:nvCxnSpPr>
        <p:spPr>
          <a:xfrm>
            <a:off x="1230116" y="497381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antenna&#10;&#10;Description automatically generated">
            <a:extLst>
              <a:ext uri="{FF2B5EF4-FFF2-40B4-BE49-F238E27FC236}">
                <a16:creationId xmlns:a16="http://schemas.microsoft.com/office/drawing/2014/main" id="{0F6F8E16-03E2-1251-EB38-964122CFC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172748"/>
            <a:ext cx="1570016" cy="28760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0D9B249-7439-8173-9082-61E20C14934D}"/>
              </a:ext>
            </a:extLst>
          </p:cNvPr>
          <p:cNvSpPr>
            <a:spLocks noChangeAspect="1"/>
          </p:cNvSpPr>
          <p:nvPr/>
        </p:nvSpPr>
        <p:spPr>
          <a:xfrm>
            <a:off x="1069778" y="161702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079ECB-3AB9-2C94-F23C-EEE3A3009E00}"/>
              </a:ext>
            </a:extLst>
          </p:cNvPr>
          <p:cNvSpPr>
            <a:spLocks noChangeAspect="1"/>
          </p:cNvSpPr>
          <p:nvPr/>
        </p:nvSpPr>
        <p:spPr>
          <a:xfrm>
            <a:off x="1376714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6ECAF7-B72D-DCF6-D5F5-F8055E998A26}"/>
              </a:ext>
            </a:extLst>
          </p:cNvPr>
          <p:cNvSpPr>
            <a:spLocks noChangeAspect="1"/>
          </p:cNvSpPr>
          <p:nvPr/>
        </p:nvSpPr>
        <p:spPr>
          <a:xfrm>
            <a:off x="886756" y="146721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203777-A914-938D-5FEC-F8627E31A3FC}"/>
              </a:ext>
            </a:extLst>
          </p:cNvPr>
          <p:cNvSpPr>
            <a:spLocks noChangeAspect="1"/>
          </p:cNvSpPr>
          <p:nvPr/>
        </p:nvSpPr>
        <p:spPr>
          <a:xfrm>
            <a:off x="1174681" y="193483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092B2F-DD64-5852-0243-80882221618B}"/>
              </a:ext>
            </a:extLst>
          </p:cNvPr>
          <p:cNvSpPr>
            <a:spLocks noChangeAspect="1"/>
          </p:cNvSpPr>
          <p:nvPr/>
        </p:nvSpPr>
        <p:spPr>
          <a:xfrm>
            <a:off x="824856" y="157187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18CC39-A24A-1376-BFAF-BC5950A5B4C9}"/>
              </a:ext>
            </a:extLst>
          </p:cNvPr>
          <p:cNvCxnSpPr>
            <a:cxnSpLocks/>
          </p:cNvCxnSpPr>
          <p:nvPr/>
        </p:nvCxnSpPr>
        <p:spPr>
          <a:xfrm>
            <a:off x="1210637" y="249069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4B568E-AE04-5D52-5661-02084A3C139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294577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03.05.2023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93175-C45A-B754-0AEE-E6271FBD008B}"/>
              </a:ext>
            </a:extLst>
          </p:cNvPr>
          <p:cNvSpPr txBox="1"/>
          <p:nvPr/>
        </p:nvSpPr>
        <p:spPr>
          <a:xfrm>
            <a:off x="550320" y="5457622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”H from solution”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F564B5D8-F831-D079-E82B-1F6EC03C1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9552" y="3667024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CC98C52-2E51-FB2D-5704-80DDD0893024}"/>
              </a:ext>
            </a:extLst>
          </p:cNvPr>
          <p:cNvSpPr>
            <a:spLocks noChangeAspect="1"/>
          </p:cNvSpPr>
          <p:nvPr/>
        </p:nvSpPr>
        <p:spPr>
          <a:xfrm>
            <a:off x="1051262" y="327381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494407-9824-7FD4-022C-A460E8E9E54C}"/>
              </a:ext>
            </a:extLst>
          </p:cNvPr>
          <p:cNvSpPr>
            <a:spLocks noChangeAspect="1"/>
          </p:cNvSpPr>
          <p:nvPr/>
        </p:nvSpPr>
        <p:spPr>
          <a:xfrm>
            <a:off x="1358198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9ADAC-49F0-EAFD-A8AB-120409B0ED14}"/>
              </a:ext>
            </a:extLst>
          </p:cNvPr>
          <p:cNvSpPr>
            <a:spLocks noChangeAspect="1"/>
          </p:cNvSpPr>
          <p:nvPr/>
        </p:nvSpPr>
        <p:spPr>
          <a:xfrm>
            <a:off x="868240" y="312400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BC642E-9758-0D4C-8271-91DE1134883B}"/>
              </a:ext>
            </a:extLst>
          </p:cNvPr>
          <p:cNvSpPr>
            <a:spLocks noChangeAspect="1"/>
          </p:cNvSpPr>
          <p:nvPr/>
        </p:nvSpPr>
        <p:spPr>
          <a:xfrm>
            <a:off x="806340" y="322866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157A2198-2709-4E06-F4FA-81BB0FCBC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4676" y="4977926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7400012-EC69-EB20-2790-703608A9C50F}"/>
              </a:ext>
            </a:extLst>
          </p:cNvPr>
          <p:cNvSpPr>
            <a:spLocks noChangeAspect="1"/>
          </p:cNvSpPr>
          <p:nvPr/>
        </p:nvSpPr>
        <p:spPr>
          <a:xfrm>
            <a:off x="1369068" y="458472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CEBBB-488D-6496-59E2-FD50619FE47F}"/>
              </a:ext>
            </a:extLst>
          </p:cNvPr>
          <p:cNvSpPr>
            <a:spLocks noChangeAspect="1"/>
          </p:cNvSpPr>
          <p:nvPr/>
        </p:nvSpPr>
        <p:spPr>
          <a:xfrm>
            <a:off x="1404687" y="433272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49B05-3EBD-B118-DDED-7A6F9017A1FC}"/>
              </a:ext>
            </a:extLst>
          </p:cNvPr>
          <p:cNvSpPr>
            <a:spLocks noChangeAspect="1"/>
          </p:cNvSpPr>
          <p:nvPr/>
        </p:nvSpPr>
        <p:spPr>
          <a:xfrm>
            <a:off x="727364" y="4464828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168151-BB15-81C7-90EE-6C346F150175}"/>
              </a:ext>
            </a:extLst>
          </p:cNvPr>
          <p:cNvSpPr>
            <a:spLocks noChangeAspect="1"/>
          </p:cNvSpPr>
          <p:nvPr/>
        </p:nvSpPr>
        <p:spPr>
          <a:xfrm>
            <a:off x="837626" y="43826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1294C4-59E9-4E2F-BC6B-38641391A3CD}"/>
              </a:ext>
            </a:extLst>
          </p:cNvPr>
          <p:cNvSpPr>
            <a:spLocks noChangeAspect="1"/>
          </p:cNvSpPr>
          <p:nvPr/>
        </p:nvSpPr>
        <p:spPr>
          <a:xfrm>
            <a:off x="979575" y="428455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8A1721-B992-BE6D-B1E4-6EEFB3E34013}"/>
              </a:ext>
            </a:extLst>
          </p:cNvPr>
          <p:cNvCxnSpPr>
            <a:cxnSpLocks/>
          </p:cNvCxnSpPr>
          <p:nvPr/>
        </p:nvCxnSpPr>
        <p:spPr>
          <a:xfrm>
            <a:off x="1206410" y="359479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0F4991-4346-906C-EADC-F5F756E66645}"/>
              </a:ext>
            </a:extLst>
          </p:cNvPr>
          <p:cNvCxnSpPr>
            <a:cxnSpLocks/>
          </p:cNvCxnSpPr>
          <p:nvPr/>
        </p:nvCxnSpPr>
        <p:spPr>
          <a:xfrm>
            <a:off x="1527085" y="4907595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75655B-2B97-3FF9-7DAF-BDE02B26664E}"/>
              </a:ext>
            </a:extLst>
          </p:cNvPr>
          <p:cNvCxnSpPr>
            <a:cxnSpLocks/>
          </p:cNvCxnSpPr>
          <p:nvPr/>
        </p:nvCxnSpPr>
        <p:spPr>
          <a:xfrm>
            <a:off x="1230955" y="4046700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660EB5-3AB4-E7CB-F869-778F3AC84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166809D-B132-624B-5CB2-DB9CA316E776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92E8D-B85A-DD2D-E713-35828BF2D0A0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6DE2AB-E86C-6CC9-AFE6-951807D21C14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AF95C1-AAF8-D99C-C24D-C1C18EE77D76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49E240-71F1-B1CF-BA4B-2C247C9F3A8F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2987F1-4431-ECDE-1309-8B7F34DA0910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82675384-9F08-5D40-5E33-A4F6D308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26" y="1529258"/>
            <a:ext cx="6512814" cy="46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9835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904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75430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222191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85896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77778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antenna&#10;&#10;Description automatically generated">
            <a:extLst>
              <a:ext uri="{FF2B5EF4-FFF2-40B4-BE49-F238E27FC236}">
                <a16:creationId xmlns:a16="http://schemas.microsoft.com/office/drawing/2014/main" id="{129F049F-7558-176F-697E-B9EBD9D7F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737888"/>
            <a:ext cx="1570016" cy="2876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6BEBA95-96BC-4325-CA98-3EA1215CEB03}"/>
              </a:ext>
            </a:extLst>
          </p:cNvPr>
          <p:cNvSpPr>
            <a:spLocks noChangeAspect="1"/>
          </p:cNvSpPr>
          <p:nvPr/>
        </p:nvSpPr>
        <p:spPr>
          <a:xfrm>
            <a:off x="1046818" y="334467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D8960E-4820-6A38-550B-6B9E5087B3D0}"/>
              </a:ext>
            </a:extLst>
          </p:cNvPr>
          <p:cNvSpPr>
            <a:spLocks noChangeAspect="1"/>
          </p:cNvSpPr>
          <p:nvPr/>
        </p:nvSpPr>
        <p:spPr>
          <a:xfrm>
            <a:off x="1353754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C1072F-F0B6-868C-31BC-EC6FD41BAC8E}"/>
              </a:ext>
            </a:extLst>
          </p:cNvPr>
          <p:cNvSpPr>
            <a:spLocks noChangeAspect="1"/>
          </p:cNvSpPr>
          <p:nvPr/>
        </p:nvSpPr>
        <p:spPr>
          <a:xfrm>
            <a:off x="863796" y="319486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44B9C8-4BEB-C19E-AFDE-2531421E714B}"/>
              </a:ext>
            </a:extLst>
          </p:cNvPr>
          <p:cNvSpPr>
            <a:spLocks noChangeAspect="1"/>
          </p:cNvSpPr>
          <p:nvPr/>
        </p:nvSpPr>
        <p:spPr>
          <a:xfrm>
            <a:off x="801896" y="329953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2" name="Picture 31" descr="A picture containing antenna&#10;&#10;Description automatically generated">
            <a:extLst>
              <a:ext uri="{FF2B5EF4-FFF2-40B4-BE49-F238E27FC236}">
                <a16:creationId xmlns:a16="http://schemas.microsoft.com/office/drawing/2014/main" id="{A9357C6B-0AFB-2611-CCF6-332DDB63E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052151"/>
            <a:ext cx="1570016" cy="28760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DDBF98CC-7E6C-5AF5-0275-3C6C148D6D29}"/>
              </a:ext>
            </a:extLst>
          </p:cNvPr>
          <p:cNvSpPr>
            <a:spLocks noChangeAspect="1"/>
          </p:cNvSpPr>
          <p:nvPr/>
        </p:nvSpPr>
        <p:spPr>
          <a:xfrm>
            <a:off x="1448239" y="4666837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BA0F3-8D23-405C-CABF-90B91ACF759C}"/>
              </a:ext>
            </a:extLst>
          </p:cNvPr>
          <p:cNvSpPr>
            <a:spLocks noChangeAspect="1"/>
          </p:cNvSpPr>
          <p:nvPr/>
        </p:nvSpPr>
        <p:spPr>
          <a:xfrm>
            <a:off x="1479754" y="441483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CA51929-8FC5-785C-863F-ACAB5D9C304A}"/>
              </a:ext>
            </a:extLst>
          </p:cNvPr>
          <p:cNvSpPr>
            <a:spLocks noChangeAspect="1"/>
          </p:cNvSpPr>
          <p:nvPr/>
        </p:nvSpPr>
        <p:spPr>
          <a:xfrm>
            <a:off x="962117" y="462711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D4ED37-1C97-80AD-50AB-569A62FEDF7A}"/>
              </a:ext>
            </a:extLst>
          </p:cNvPr>
          <p:cNvSpPr>
            <a:spLocks noChangeAspect="1"/>
          </p:cNvSpPr>
          <p:nvPr/>
        </p:nvSpPr>
        <p:spPr>
          <a:xfrm>
            <a:off x="900217" y="473178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49B9E-3872-76B1-BAFC-E40C982B18AD}"/>
              </a:ext>
            </a:extLst>
          </p:cNvPr>
          <p:cNvSpPr txBox="1"/>
          <p:nvPr/>
        </p:nvSpPr>
        <p:spPr>
          <a:xfrm>
            <a:off x="662267" y="5487484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”CO-OH slide”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394F04-D2AD-53E8-1AE1-37526E196BA6}"/>
              </a:ext>
            </a:extLst>
          </p:cNvPr>
          <p:cNvCxnSpPr>
            <a:cxnSpLocks/>
          </p:cNvCxnSpPr>
          <p:nvPr/>
        </p:nvCxnSpPr>
        <p:spPr>
          <a:xfrm>
            <a:off x="1209761" y="3664244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28E8F8-3A57-4A0D-D429-151A36186EB3}"/>
              </a:ext>
            </a:extLst>
          </p:cNvPr>
          <p:cNvCxnSpPr>
            <a:cxnSpLocks/>
          </p:cNvCxnSpPr>
          <p:nvPr/>
        </p:nvCxnSpPr>
        <p:spPr>
          <a:xfrm>
            <a:off x="1605754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D63FDE-36F7-0019-0CC7-5D095E3E6657}"/>
              </a:ext>
            </a:extLst>
          </p:cNvPr>
          <p:cNvCxnSpPr>
            <a:cxnSpLocks/>
          </p:cNvCxnSpPr>
          <p:nvPr/>
        </p:nvCxnSpPr>
        <p:spPr>
          <a:xfrm>
            <a:off x="1021418" y="498378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2610A5-FB48-A0D3-B649-8B79400590BB}"/>
              </a:ext>
            </a:extLst>
          </p:cNvPr>
          <p:cNvCxnSpPr>
            <a:cxnSpLocks/>
          </p:cNvCxnSpPr>
          <p:nvPr/>
        </p:nvCxnSpPr>
        <p:spPr>
          <a:xfrm>
            <a:off x="1236303" y="420460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</p:spTree>
    <p:extLst>
      <p:ext uri="{BB962C8B-B14F-4D97-AF65-F5344CB8AC3E}">
        <p14:creationId xmlns:p14="http://schemas.microsoft.com/office/powerpoint/2010/main" val="339161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2D32-95CA-BBBC-C580-E58A2EA4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3610897" cy="427302"/>
          </a:xfrm>
        </p:spPr>
        <p:txBody>
          <a:bodyPr/>
          <a:lstStyle/>
          <a:p>
            <a:r>
              <a:rPr lang="da-DK" dirty="0"/>
              <a:t>Microkinetic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F43A-4655-30EB-BC4A-42B2BF12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1C89E-993A-6D98-CADE-17CDC61A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E9F355FC-8F99-2694-9CF0-3D0EFDD71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1991999"/>
            <a:ext cx="1570016" cy="28760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495B1BB-6D31-5171-A2AF-722420D6A84A}"/>
              </a:ext>
            </a:extLst>
          </p:cNvPr>
          <p:cNvSpPr>
            <a:spLocks noChangeAspect="1"/>
          </p:cNvSpPr>
          <p:nvPr/>
        </p:nvSpPr>
        <p:spPr>
          <a:xfrm>
            <a:off x="1069778" y="143627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F913FA-2B5B-92E1-8C58-E796DA9C5C84}"/>
              </a:ext>
            </a:extLst>
          </p:cNvPr>
          <p:cNvSpPr>
            <a:spLocks noChangeAspect="1"/>
          </p:cNvSpPr>
          <p:nvPr/>
        </p:nvSpPr>
        <p:spPr>
          <a:xfrm>
            <a:off x="1376714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3A52D4-6140-40D2-F8FA-E9BEC4C58840}"/>
              </a:ext>
            </a:extLst>
          </p:cNvPr>
          <p:cNvSpPr>
            <a:spLocks noChangeAspect="1"/>
          </p:cNvSpPr>
          <p:nvPr/>
        </p:nvSpPr>
        <p:spPr>
          <a:xfrm>
            <a:off x="886756" y="128646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03A4D4-E913-D712-DC3F-CDDE7B1B44D2}"/>
              </a:ext>
            </a:extLst>
          </p:cNvPr>
          <p:cNvSpPr>
            <a:spLocks noChangeAspect="1"/>
          </p:cNvSpPr>
          <p:nvPr/>
        </p:nvSpPr>
        <p:spPr>
          <a:xfrm>
            <a:off x="1174681" y="17540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FDF1F8-DC60-0732-C529-C8248B9F4B56}"/>
              </a:ext>
            </a:extLst>
          </p:cNvPr>
          <p:cNvSpPr>
            <a:spLocks noChangeAspect="1"/>
          </p:cNvSpPr>
          <p:nvPr/>
        </p:nvSpPr>
        <p:spPr>
          <a:xfrm>
            <a:off x="824856" y="139112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76A8A-D352-8BC1-470B-EBA782468AA5}"/>
              </a:ext>
            </a:extLst>
          </p:cNvPr>
          <p:cNvCxnSpPr>
            <a:cxnSpLocks/>
          </p:cNvCxnSpPr>
          <p:nvPr/>
        </p:nvCxnSpPr>
        <p:spPr>
          <a:xfrm>
            <a:off x="1210637" y="230994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3485583-539E-CB22-DB3A-C0CA87481A73}"/>
              </a:ext>
            </a:extLst>
          </p:cNvPr>
          <p:cNvSpPr txBox="1"/>
          <p:nvPr/>
        </p:nvSpPr>
        <p:spPr>
          <a:xfrm>
            <a:off x="6095207" y="436048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With new DFT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C9402-C09C-8F16-B461-924AC963DE71}"/>
              </a:ext>
            </a:extLst>
          </p:cNvPr>
          <p:cNvSpPr txBox="1"/>
          <p:nvPr/>
        </p:nvSpPr>
        <p:spPr>
          <a:xfrm>
            <a:off x="519474" y="6492920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”CO</a:t>
            </a:r>
            <a:r>
              <a:rPr lang="da-DK" sz="1200" baseline="-25000" dirty="0"/>
              <a:t>2</a:t>
            </a:r>
            <a:r>
              <a:rPr lang="da-DK" sz="1200" dirty="0"/>
              <a:t>RR at the end”</a:t>
            </a:r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215E19D0-452A-BF8D-6169-DF1AC2458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3160867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127CCD-3E99-9933-0AE6-75DA2BA21F38}"/>
              </a:ext>
            </a:extLst>
          </p:cNvPr>
          <p:cNvSpPr>
            <a:spLocks noChangeAspect="1"/>
          </p:cNvSpPr>
          <p:nvPr/>
        </p:nvSpPr>
        <p:spPr>
          <a:xfrm>
            <a:off x="1048129" y="27676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227EF8-2D0B-506A-26A5-7A02B82E5580}"/>
              </a:ext>
            </a:extLst>
          </p:cNvPr>
          <p:cNvSpPr>
            <a:spLocks noChangeAspect="1"/>
          </p:cNvSpPr>
          <p:nvPr/>
        </p:nvSpPr>
        <p:spPr>
          <a:xfrm>
            <a:off x="1355065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78F79D-AA37-AA1C-FFE7-2D827A89A9D7}"/>
              </a:ext>
            </a:extLst>
          </p:cNvPr>
          <p:cNvSpPr>
            <a:spLocks noChangeAspect="1"/>
          </p:cNvSpPr>
          <p:nvPr/>
        </p:nvSpPr>
        <p:spPr>
          <a:xfrm>
            <a:off x="865107" y="261467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57991E-C7AF-AC64-C683-63158E9B1239}"/>
              </a:ext>
            </a:extLst>
          </p:cNvPr>
          <p:cNvSpPr>
            <a:spLocks noChangeAspect="1"/>
          </p:cNvSpPr>
          <p:nvPr/>
        </p:nvSpPr>
        <p:spPr>
          <a:xfrm>
            <a:off x="803207" y="2722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AFBC7E8-F3FB-ED57-2A02-8A303A9D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52769" y="4480018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3336960-BA42-44E4-BAC5-ED0FD3BB801B}"/>
              </a:ext>
            </a:extLst>
          </p:cNvPr>
          <p:cNvSpPr>
            <a:spLocks noChangeAspect="1"/>
          </p:cNvSpPr>
          <p:nvPr/>
        </p:nvSpPr>
        <p:spPr>
          <a:xfrm>
            <a:off x="1054479" y="391966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75E5C-A99C-50D7-E5EB-6E47CA583C2F}"/>
              </a:ext>
            </a:extLst>
          </p:cNvPr>
          <p:cNvSpPr>
            <a:spLocks noChangeAspect="1"/>
          </p:cNvSpPr>
          <p:nvPr/>
        </p:nvSpPr>
        <p:spPr>
          <a:xfrm>
            <a:off x="1371247" y="390401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3361FC-D863-DA6A-97DC-6CA4F8C9A99D}"/>
              </a:ext>
            </a:extLst>
          </p:cNvPr>
          <p:cNvSpPr>
            <a:spLocks noChangeAspect="1"/>
          </p:cNvSpPr>
          <p:nvPr/>
        </p:nvSpPr>
        <p:spPr>
          <a:xfrm>
            <a:off x="809557" y="3992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A030BB-840E-32D3-F797-857152924F9B}"/>
              </a:ext>
            </a:extLst>
          </p:cNvPr>
          <p:cNvCxnSpPr>
            <a:cxnSpLocks/>
          </p:cNvCxnSpPr>
          <p:nvPr/>
        </p:nvCxnSpPr>
        <p:spPr>
          <a:xfrm>
            <a:off x="1207032" y="3091262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E689BC-4A02-18A9-CF3D-93FC2228CDD4}"/>
              </a:ext>
            </a:extLst>
          </p:cNvPr>
          <p:cNvCxnSpPr>
            <a:cxnSpLocks/>
          </p:cNvCxnSpPr>
          <p:nvPr/>
        </p:nvCxnSpPr>
        <p:spPr>
          <a:xfrm>
            <a:off x="1218136" y="3540543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F9938BAB-6D13-86BE-34CF-62DC253E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5800946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AED0162-555C-FCFD-D6E1-6E623D76E450}"/>
              </a:ext>
            </a:extLst>
          </p:cNvPr>
          <p:cNvSpPr>
            <a:spLocks noChangeAspect="1"/>
          </p:cNvSpPr>
          <p:nvPr/>
        </p:nvSpPr>
        <p:spPr>
          <a:xfrm>
            <a:off x="1331956" y="540773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7CC8FA-14CF-C983-EA96-B11679BDBF04}"/>
              </a:ext>
            </a:extLst>
          </p:cNvPr>
          <p:cNvSpPr>
            <a:spLocks noChangeAspect="1"/>
          </p:cNvSpPr>
          <p:nvPr/>
        </p:nvSpPr>
        <p:spPr>
          <a:xfrm>
            <a:off x="1370944" y="515644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A57CFA-9A5B-E33C-D0C8-02896373D104}"/>
              </a:ext>
            </a:extLst>
          </p:cNvPr>
          <p:cNvSpPr>
            <a:spLocks noChangeAspect="1"/>
          </p:cNvSpPr>
          <p:nvPr/>
        </p:nvSpPr>
        <p:spPr>
          <a:xfrm>
            <a:off x="890710" y="513489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713C9C-CB95-3133-38B7-0FF946C801EB}"/>
              </a:ext>
            </a:extLst>
          </p:cNvPr>
          <p:cNvSpPr>
            <a:spLocks noChangeAspect="1"/>
          </p:cNvSpPr>
          <p:nvPr/>
        </p:nvSpPr>
        <p:spPr>
          <a:xfrm>
            <a:off x="799314" y="523955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E4B056-7CFF-D69C-4E8F-3036FB96C5A8}"/>
              </a:ext>
            </a:extLst>
          </p:cNvPr>
          <p:cNvSpPr>
            <a:spLocks noChangeAspect="1"/>
          </p:cNvSpPr>
          <p:nvPr/>
        </p:nvSpPr>
        <p:spPr>
          <a:xfrm>
            <a:off x="701414" y="5383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82497B-719C-C565-24A0-BAE1C1F6036F}"/>
              </a:ext>
            </a:extLst>
          </p:cNvPr>
          <p:cNvCxnSpPr>
            <a:cxnSpLocks/>
          </p:cNvCxnSpPr>
          <p:nvPr/>
        </p:nvCxnSpPr>
        <p:spPr>
          <a:xfrm>
            <a:off x="1487469" y="573189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B21154-C90B-4552-FD32-F750DB316214}"/>
              </a:ext>
            </a:extLst>
          </p:cNvPr>
          <p:cNvCxnSpPr>
            <a:cxnSpLocks/>
          </p:cNvCxnSpPr>
          <p:nvPr/>
        </p:nvCxnSpPr>
        <p:spPr>
          <a:xfrm>
            <a:off x="1203298" y="4843034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708A57F-08D9-2A44-C56D-4BB8FD7F7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9283" y="1534232"/>
            <a:ext cx="6448649" cy="4518251"/>
          </a:xfrm>
        </p:spPr>
      </p:pic>
    </p:spTree>
    <p:extLst>
      <p:ext uri="{BB962C8B-B14F-4D97-AF65-F5344CB8AC3E}">
        <p14:creationId xmlns:p14="http://schemas.microsoft.com/office/powerpoint/2010/main" val="44369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3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6089629" cy="464230"/>
          </a:xfrm>
        </p:spPr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5ED03C40-EA36-129D-4394-E9036BD18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903" y="1964299"/>
            <a:ext cx="4259486" cy="3098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930A55-95C6-5AC5-D6CE-8D3051BBC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196071" y="4507954"/>
            <a:ext cx="377456" cy="81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D01C3E-8EC0-D5BF-C959-14151085EB6E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</p:spTree>
    <p:extLst>
      <p:ext uri="{BB962C8B-B14F-4D97-AF65-F5344CB8AC3E}">
        <p14:creationId xmlns:p14="http://schemas.microsoft.com/office/powerpoint/2010/main" val="311066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25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B0949CE-D356-4C86-12B5-FEF8DE18F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757" y="1857240"/>
            <a:ext cx="5373842" cy="3789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C5EBA-36CA-7EA4-4DDE-915E19DF831E}"/>
              </a:ext>
            </a:extLst>
          </p:cNvPr>
          <p:cNvCxnSpPr/>
          <p:nvPr/>
        </p:nvCxnSpPr>
        <p:spPr>
          <a:xfrm>
            <a:off x="8318883" y="384476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B4BE0A-D5B0-1826-49A1-708E3E385E6D}"/>
              </a:ext>
            </a:extLst>
          </p:cNvPr>
          <p:cNvCxnSpPr/>
          <p:nvPr/>
        </p:nvCxnSpPr>
        <p:spPr>
          <a:xfrm>
            <a:off x="10219061" y="5258804"/>
            <a:ext cx="0" cy="634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/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1⋅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BD3968-64CF-F326-A79A-3A792D1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55" y="4023584"/>
                <a:ext cx="522259" cy="276999"/>
              </a:xfrm>
              <a:prstGeom prst="rect">
                <a:avLst/>
              </a:prstGeom>
              <a:blipFill>
                <a:blip r:embed="rId7"/>
                <a:stretch>
                  <a:fillRect l="-6977" r="-69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/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88AF81-21EC-572F-77AD-967B22C7F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969" y="5616446"/>
                <a:ext cx="522259" cy="276999"/>
              </a:xfrm>
              <a:prstGeom prst="rect">
                <a:avLst/>
              </a:prstGeom>
              <a:blipFill>
                <a:blip r:embed="rId8"/>
                <a:stretch>
                  <a:fillRect l="-7143" r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9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10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11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12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2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1" grpId="0"/>
      <p:bldP spid="23" grpId="0"/>
      <p:bldP spid="25" grpId="0"/>
      <p:bldP spid="26" grpId="0"/>
      <p:bldP spid="27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0B50-B5F3-E42D-7A78-CF61B23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Modelling the activity of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41DD8-F938-A17F-92DD-297410A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DC190-3A27-78A9-DB87-24DA8B60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26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/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𝑅𝐿𝑆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3C5D7C-77CD-4FD0-1894-D2A3EE7B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67" y="2256188"/>
                <a:ext cx="1716752" cy="464230"/>
              </a:xfrm>
              <a:prstGeom prst="rect">
                <a:avLst/>
              </a:prstGeom>
              <a:blipFill>
                <a:blip r:embed="rId2"/>
                <a:stretch>
                  <a:fillRect l="-3676" b="-1315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B5453F-CDE4-DEB5-F302-F3C06D5A6923}"/>
              </a:ext>
            </a:extLst>
          </p:cNvPr>
          <p:cNvSpPr txBox="1"/>
          <p:nvPr/>
        </p:nvSpPr>
        <p:spPr>
          <a:xfrm>
            <a:off x="535798" y="1485900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The per-site </a:t>
            </a:r>
            <a:r>
              <a:rPr lang="da-DK" dirty="0" err="1"/>
              <a:t>current</a:t>
            </a:r>
            <a:r>
              <a:rPr lang="da-DK" dirty="0"/>
              <a:t> is </a:t>
            </a:r>
            <a:r>
              <a:rPr lang="da-DK" dirty="0" err="1"/>
              <a:t>estimated</a:t>
            </a:r>
            <a:r>
              <a:rPr lang="da-DK" dirty="0"/>
              <a:t> with: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E0BF-1D17-3BFE-100B-9950BC31B980}"/>
              </a:ext>
            </a:extLst>
          </p:cNvPr>
          <p:cNvSpPr txBox="1"/>
          <p:nvPr/>
        </p:nvSpPr>
        <p:spPr>
          <a:xfrm>
            <a:off x="535798" y="3429000"/>
            <a:ext cx="425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The </a:t>
            </a:r>
            <a:r>
              <a:rPr lang="da-DK" dirty="0" err="1"/>
              <a:t>Koutecký-Levich</a:t>
            </a:r>
            <a:r>
              <a:rPr lang="da-DK" dirty="0"/>
              <a:t> </a:t>
            </a:r>
            <a:r>
              <a:rPr lang="da-DK" dirty="0" err="1"/>
              <a:t>equation</a:t>
            </a:r>
            <a:r>
              <a:rPr lang="da-DK" dirty="0"/>
              <a:t> </a:t>
            </a:r>
            <a:r>
              <a:rPr lang="da-DK" dirty="0" err="1"/>
              <a:t>corrects</a:t>
            </a:r>
            <a:r>
              <a:rPr lang="da-DK" dirty="0"/>
              <a:t> the </a:t>
            </a:r>
            <a:r>
              <a:rPr lang="da-DK" dirty="0" err="1"/>
              <a:t>current</a:t>
            </a:r>
            <a:r>
              <a:rPr lang="da-DK" dirty="0"/>
              <a:t> for </a:t>
            </a:r>
            <a:r>
              <a:rPr lang="da-DK" dirty="0" err="1"/>
              <a:t>mass</a:t>
            </a:r>
            <a:r>
              <a:rPr lang="da-DK" dirty="0"/>
              <a:t>-transport: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/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2F45B-9962-E9E7-619F-842D1D94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8" y="4225057"/>
                <a:ext cx="1395318" cy="568938"/>
              </a:xfrm>
              <a:prstGeom prst="rect">
                <a:avLst/>
              </a:prstGeom>
              <a:blipFill>
                <a:blip r:embed="rId3"/>
                <a:stretch>
                  <a:fillRect l="-4505" t="-4348" r="-901" b="-1521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/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5445A-53BD-905D-3259-0BBDB088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912" y="4117684"/>
                <a:ext cx="1446614" cy="792461"/>
              </a:xfrm>
              <a:prstGeom prst="rect">
                <a:avLst/>
              </a:prstGeom>
              <a:blipFill>
                <a:blip r:embed="rId4"/>
                <a:stretch>
                  <a:fillRect l="-2609" t="-3175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/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A964EA-D7CA-556D-139B-6BA3A627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83" y="5325883"/>
                <a:ext cx="1643270" cy="911403"/>
              </a:xfrm>
              <a:prstGeom prst="rect">
                <a:avLst/>
              </a:prstGeom>
              <a:blipFill>
                <a:blip r:embed="rId5"/>
                <a:stretch>
                  <a:fillRect l="-13846" t="-95890" b="-1328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23B66FC-29F8-8178-EAA4-8C53F5870861}"/>
              </a:ext>
            </a:extLst>
          </p:cNvPr>
          <p:cNvSpPr txBox="1"/>
          <p:nvPr/>
        </p:nvSpPr>
        <p:spPr>
          <a:xfrm>
            <a:off x="6805228" y="1485900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Standard </a:t>
            </a:r>
            <a:r>
              <a:rPr lang="da-DK" dirty="0" err="1"/>
              <a:t>two-step</a:t>
            </a:r>
            <a:r>
              <a:rPr lang="da-DK" dirty="0"/>
              <a:t> reaction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BB4370-B8CE-84D2-0838-68B4AE99CF62}"/>
              </a:ext>
            </a:extLst>
          </p:cNvPr>
          <p:cNvSpPr/>
          <p:nvPr/>
        </p:nvSpPr>
        <p:spPr>
          <a:xfrm>
            <a:off x="6805228" y="6310137"/>
            <a:ext cx="2662863" cy="4726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/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31310B-5E86-763F-AB06-95C26754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72" y="6411565"/>
                <a:ext cx="225703" cy="276999"/>
              </a:xfrm>
              <a:prstGeom prst="rect">
                <a:avLst/>
              </a:prstGeom>
              <a:blipFill>
                <a:blip r:embed="rId6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/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0C393D-1812-1E8F-E00D-2EB7DF178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46" y="6411565"/>
                <a:ext cx="647293" cy="276999"/>
              </a:xfrm>
              <a:prstGeom prst="rect">
                <a:avLst/>
              </a:prstGeom>
              <a:blipFill>
                <a:blip r:embed="rId7"/>
                <a:stretch>
                  <a:fillRect l="-7843" r="-1961" b="-86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/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3D8B7B-E15D-15D2-C3D3-DCA7C375D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03" y="6411565"/>
                <a:ext cx="123431" cy="276999"/>
              </a:xfrm>
              <a:prstGeom prst="rect">
                <a:avLst/>
              </a:prstGeom>
              <a:blipFill>
                <a:blip r:embed="rId8"/>
                <a:stretch>
                  <a:fillRect l="-45455" r="-5454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713643-4DD0-D732-C4F6-B48F833776C3}"/>
              </a:ext>
            </a:extLst>
          </p:cNvPr>
          <p:cNvCxnSpPr>
            <a:cxnSpLocks/>
          </p:cNvCxnSpPr>
          <p:nvPr/>
        </p:nvCxnSpPr>
        <p:spPr>
          <a:xfrm>
            <a:off x="7360113" y="6550064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FD417C-DA4F-72C2-AFB9-524A2CDDB33E}"/>
              </a:ext>
            </a:extLst>
          </p:cNvPr>
          <p:cNvCxnSpPr>
            <a:cxnSpLocks/>
          </p:cNvCxnSpPr>
          <p:nvPr/>
        </p:nvCxnSpPr>
        <p:spPr>
          <a:xfrm>
            <a:off x="8658407" y="6539617"/>
            <a:ext cx="406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/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𝑅𝐿𝑆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m:rPr>
                          <m:nor/>
                        </m:rPr>
                        <a:rPr lang="en-DK"/>
                        <m:t>|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−0.17 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D11EDA-EA52-D6F6-7DD9-16B80BC4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66" y="5799304"/>
                <a:ext cx="4112729" cy="276999"/>
              </a:xfrm>
              <a:prstGeom prst="rect">
                <a:avLst/>
              </a:prstGeom>
              <a:blipFill>
                <a:blip r:embed="rId9"/>
                <a:stretch>
                  <a:fillRect l="-923" t="-8696" r="-615" b="-3043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8361BD2-BDC5-EA3C-4D8E-CEC4606584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1999" y="1826823"/>
            <a:ext cx="4866169" cy="38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00E-A066-9E08-8B76-5EC41158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Show reaction diagrams for the </a:t>
            </a:r>
            <a:r>
              <a:rPr lang="da-DK" dirty="0" err="1"/>
              <a:t>ones</a:t>
            </a:r>
            <a:r>
              <a:rPr lang="da-DK" dirty="0"/>
              <a:t> I had data on </a:t>
            </a:r>
            <a:r>
              <a:rPr lang="da-DK" dirty="0" err="1"/>
              <a:t>initially</a:t>
            </a:r>
            <a:endParaRPr lang="da-DK" dirty="0"/>
          </a:p>
        </p:txBody>
      </p:sp>
      <p:pic>
        <p:nvPicPr>
          <p:cNvPr id="7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4DDF7E1-29F4-BAA1-5233-8B0ECE22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85" y="4275519"/>
            <a:ext cx="3389563" cy="2374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0761-4FFC-2A46-AC6A-357DC61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6658-3A23-B860-83AB-D1B032D6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27</a:t>
            </a:fld>
            <a:endParaRPr lang="da-DK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F08CA59-0377-1299-76C1-79DC4EE6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279" y="1693259"/>
            <a:ext cx="3330742" cy="2374900"/>
          </a:xfrm>
          <a:prstGeom prst="rect">
            <a:avLst/>
          </a:prstGeom>
        </p:spPr>
      </p:pic>
      <p:pic>
        <p:nvPicPr>
          <p:cNvPr id="11" name="Picture 10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9735EE6F-264C-7AC7-F7C4-1AA717F5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632" y="4275519"/>
            <a:ext cx="3323389" cy="2374900"/>
          </a:xfrm>
          <a:prstGeom prst="rect">
            <a:avLst/>
          </a:prstGeom>
        </p:spPr>
      </p:pic>
      <p:pic>
        <p:nvPicPr>
          <p:cNvPr id="13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FA598809-AF69-EA5F-9797-DA0828E2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83" y="1710722"/>
            <a:ext cx="326456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28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782256-4269-5829-3C2C-026E640A66DE}"/>
              </a:ext>
            </a:extLst>
          </p:cNvPr>
          <p:cNvSpPr txBox="1"/>
          <p:nvPr/>
        </p:nvSpPr>
        <p:spPr>
          <a:xfrm>
            <a:off x="3266064" y="1611284"/>
            <a:ext cx="7055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Goal</a:t>
            </a:r>
            <a:r>
              <a:rPr lang="da-DK" dirty="0"/>
              <a:t>: </a:t>
            </a:r>
          </a:p>
          <a:p>
            <a:endParaRPr lang="da-DK" dirty="0"/>
          </a:p>
          <a:p>
            <a:r>
              <a:rPr lang="da-DK" dirty="0"/>
              <a:t>Find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 as </a:t>
            </a:r>
            <a:r>
              <a:rPr lang="da-DK" dirty="0" err="1"/>
              <a:t>possible</a:t>
            </a:r>
            <a:endParaRPr lang="da-DK" dirty="0"/>
          </a:p>
          <a:p>
            <a:endParaRPr lang="da-DK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29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E539B5-CB7A-C56C-EB6C-A93DF00F67A8}"/>
              </a:ext>
            </a:extLst>
          </p:cNvPr>
          <p:cNvSpPr txBox="1"/>
          <p:nvPr/>
        </p:nvSpPr>
        <p:spPr>
          <a:xfrm>
            <a:off x="3248480" y="1854908"/>
            <a:ext cx="81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Making a surface with </a:t>
            </a:r>
            <a:r>
              <a:rPr lang="da-DK" i="1" dirty="0"/>
              <a:t>swim ring</a:t>
            </a:r>
            <a:r>
              <a:rPr lang="da-DK" dirty="0"/>
              <a:t> structures,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discourages</a:t>
            </a:r>
            <a:r>
              <a:rPr lang="da-DK" dirty="0"/>
              <a:t> H from </a:t>
            </a:r>
            <a:r>
              <a:rPr lang="da-DK" dirty="0" err="1"/>
              <a:t>adsorbing</a:t>
            </a:r>
            <a:r>
              <a:rPr lang="da-DK" dirty="0"/>
              <a:t> </a:t>
            </a:r>
            <a:r>
              <a:rPr lang="da-DK" dirty="0" err="1"/>
              <a:t>next</a:t>
            </a:r>
            <a:r>
              <a:rPr lang="da-DK" dirty="0"/>
              <a:t> to COOH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6224465" y="3703398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6280663" y="5320837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</p:spTree>
    <p:extLst>
      <p:ext uri="{BB962C8B-B14F-4D97-AF65-F5344CB8AC3E}">
        <p14:creationId xmlns:p14="http://schemas.microsoft.com/office/powerpoint/2010/main" val="16496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3775718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88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6084638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3876888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3807232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3730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730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730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0144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6344132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0144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40144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4572153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4520857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4409448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6758599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6756996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6690496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</p:spTree>
    <p:extLst>
      <p:ext uri="{BB962C8B-B14F-4D97-AF65-F5344CB8AC3E}">
        <p14:creationId xmlns:p14="http://schemas.microsoft.com/office/powerpoint/2010/main" val="4055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25404 -4.81481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5404 4.44444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25403 4.0740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25403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25403 -1.85185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25404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5404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5404 3.33333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5404 -3.33333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25404 -1.85185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25404 3.33333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5404 0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25403 -1.11022E-1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25404 -4.81481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25404 -2.59259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5404 1.48148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6" grpId="0"/>
      <p:bldP spid="6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30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E539B5-CB7A-C56C-EB6C-A93DF00F67A8}"/>
              </a:ext>
            </a:extLst>
          </p:cNvPr>
          <p:cNvSpPr txBox="1"/>
          <p:nvPr/>
        </p:nvSpPr>
        <p:spPr>
          <a:xfrm>
            <a:off x="3248480" y="1854908"/>
            <a:ext cx="81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Which</a:t>
            </a:r>
            <a:r>
              <a:rPr lang="da-DK" dirty="0"/>
              <a:t> ratio of atom A and atom B </a:t>
            </a:r>
            <a:r>
              <a:rPr lang="da-DK" dirty="0" err="1"/>
              <a:t>distributed</a:t>
            </a:r>
            <a:r>
              <a:rPr lang="da-DK" dirty="0"/>
              <a:t> </a:t>
            </a:r>
            <a:r>
              <a:rPr lang="da-DK" dirty="0" err="1"/>
              <a:t>randomly</a:t>
            </a:r>
            <a:r>
              <a:rPr lang="da-DK" dirty="0"/>
              <a:t> in a 2D </a:t>
            </a:r>
            <a:r>
              <a:rPr lang="da-DK" dirty="0" err="1"/>
              <a:t>hexagonal</a:t>
            </a:r>
            <a:r>
              <a:rPr lang="da-DK" dirty="0"/>
              <a:t> </a:t>
            </a:r>
            <a:r>
              <a:rPr lang="da-DK" dirty="0" err="1"/>
              <a:t>close</a:t>
            </a:r>
            <a:r>
              <a:rPr lang="da-DK" dirty="0"/>
              <a:t> </a:t>
            </a:r>
            <a:r>
              <a:rPr lang="da-DK" dirty="0" err="1"/>
              <a:t>packed</a:t>
            </a:r>
            <a:r>
              <a:rPr lang="da-DK" dirty="0"/>
              <a:t> surface results in the </a:t>
            </a:r>
            <a:r>
              <a:rPr lang="da-DK" dirty="0" err="1"/>
              <a:t>largest</a:t>
            </a:r>
            <a:r>
              <a:rPr lang="da-DK" dirty="0"/>
              <a:t> </a:t>
            </a:r>
            <a:r>
              <a:rPr lang="da-DK" dirty="0" err="1"/>
              <a:t>occurrence</a:t>
            </a:r>
            <a:r>
              <a:rPr lang="da-DK" dirty="0"/>
              <a:t> of swim rings?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4BB3E3-468C-A067-BEFE-430FDF684192}"/>
              </a:ext>
            </a:extLst>
          </p:cNvPr>
          <p:cNvSpPr txBox="1"/>
          <p:nvPr/>
        </p:nvSpPr>
        <p:spPr>
          <a:xfrm>
            <a:off x="3212891" y="3369974"/>
            <a:ext cx="6811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 </a:t>
            </a:r>
            <a:r>
              <a:rPr lang="da-DK" dirty="0" err="1"/>
              <a:t>higher</a:t>
            </a:r>
            <a:r>
              <a:rPr lang="da-DK" dirty="0"/>
              <a:t> f(A) gives more </a:t>
            </a:r>
            <a:r>
              <a:rPr lang="da-DK" dirty="0" err="1"/>
              <a:t>possibilities</a:t>
            </a:r>
            <a:r>
              <a:rPr lang="da-DK" dirty="0"/>
              <a:t> for swim rings, but </a:t>
            </a:r>
            <a:r>
              <a:rPr lang="da-DK" dirty="0" err="1"/>
              <a:t>also</a:t>
            </a:r>
            <a:r>
              <a:rPr lang="da-DK" dirty="0"/>
              <a:t> a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risk</a:t>
            </a:r>
            <a:r>
              <a:rPr lang="da-DK" dirty="0"/>
              <a:t> of ruining the swim ring with </a:t>
            </a:r>
            <a:r>
              <a:rPr lang="da-DK" dirty="0" err="1"/>
              <a:t>another</a:t>
            </a:r>
            <a:r>
              <a:rPr lang="da-DK" dirty="0"/>
              <a:t> A. </a:t>
            </a:r>
            <a:r>
              <a:rPr lang="da-DK" dirty="0" err="1"/>
              <a:t>Therefore</a:t>
            </a:r>
            <a:r>
              <a:rPr lang="da-DK" dirty="0"/>
              <a:t>, </a:t>
            </a:r>
            <a:r>
              <a:rPr lang="da-DK" dirty="0" err="1"/>
              <a:t>there</a:t>
            </a:r>
            <a:r>
              <a:rPr lang="da-DK" dirty="0"/>
              <a:t> must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dirty="0" err="1"/>
              <a:t>maximum</a:t>
            </a:r>
            <a:r>
              <a:rPr lang="da-DK" dirty="0"/>
              <a:t> f(swim rings) </a:t>
            </a:r>
            <a:r>
              <a:rPr lang="da-DK" dirty="0" err="1"/>
              <a:t>somewhere</a:t>
            </a:r>
            <a:r>
              <a:rPr lang="da-DK" dirty="0"/>
              <a:t> in the </a:t>
            </a:r>
            <a:r>
              <a:rPr lang="da-DK" dirty="0" err="1"/>
              <a:t>middle</a:t>
            </a:r>
            <a:r>
              <a:rPr lang="da-DK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26026F-19D3-90F0-E2C1-1F02D449AF2C}"/>
              </a:ext>
            </a:extLst>
          </p:cNvPr>
          <p:cNvSpPr txBox="1"/>
          <p:nvPr/>
        </p:nvSpPr>
        <p:spPr>
          <a:xfrm>
            <a:off x="3201028" y="4593897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Assumption</a:t>
            </a:r>
            <a:r>
              <a:rPr lang="da-DK" dirty="0"/>
              <a:t>: Two </a:t>
            </a:r>
            <a:r>
              <a:rPr lang="da-DK" dirty="0" err="1"/>
              <a:t>neighbouring</a:t>
            </a:r>
            <a:r>
              <a:rPr lang="da-DK" dirty="0"/>
              <a:t> A’s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worthless</a:t>
            </a:r>
            <a:r>
              <a:rPr lang="da-DK" dirty="0"/>
              <a:t>, just like B sites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B85D90-CCAA-3246-E8EB-F8229318B952}"/>
                  </a:ext>
                </a:extLst>
              </p:cNvPr>
              <p:cNvSpPr txBox="1"/>
              <p:nvPr/>
            </p:nvSpPr>
            <p:spPr>
              <a:xfrm>
                <a:off x="3212891" y="2743386"/>
                <a:ext cx="3515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0 % &lt;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100 %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B85D90-CCAA-3246-E8EB-F8229318B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91" y="2743386"/>
                <a:ext cx="3515514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000805-90CE-BA55-6D2D-0C9B5D5878AB}"/>
                  </a:ext>
                </a:extLst>
              </p:cNvPr>
              <p:cNvSpPr txBox="1"/>
              <p:nvPr/>
            </p:nvSpPr>
            <p:spPr>
              <a:xfrm>
                <a:off x="7125270" y="2744616"/>
                <a:ext cx="2473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000805-90CE-BA55-6D2D-0C9B5D587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270" y="2744616"/>
                <a:ext cx="247330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7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31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90723A-A89E-F860-AA48-C0D7654E70F1}"/>
              </a:ext>
            </a:extLst>
          </p:cNvPr>
          <p:cNvSpPr txBox="1"/>
          <p:nvPr/>
        </p:nvSpPr>
        <p:spPr>
          <a:xfrm>
            <a:off x="2333466" y="6069496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Results in *CO</a:t>
            </a:r>
            <a:endParaRPr lang="da-DK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A4E75C-3194-6946-539C-22325C9133D9}"/>
              </a:ext>
            </a:extLst>
          </p:cNvPr>
          <p:cNvCxnSpPr/>
          <p:nvPr/>
        </p:nvCxnSpPr>
        <p:spPr>
          <a:xfrm flipH="1" flipV="1">
            <a:off x="1926771" y="6008914"/>
            <a:ext cx="417581" cy="136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/>
              <p:nvPr/>
            </p:nvSpPr>
            <p:spPr>
              <a:xfrm>
                <a:off x="3201028" y="1736346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0 % &lt;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100 %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28" y="1736346"/>
                <a:ext cx="255409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/>
              <p:nvPr/>
            </p:nvSpPr>
            <p:spPr>
              <a:xfrm>
                <a:off x="7113407" y="1737576"/>
                <a:ext cx="2473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407" y="1737576"/>
                <a:ext cx="2473306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613EE6C-F018-4D2B-820A-122853576582}"/>
              </a:ext>
            </a:extLst>
          </p:cNvPr>
          <p:cNvSpPr txBox="1"/>
          <p:nvPr/>
        </p:nvSpPr>
        <p:spPr>
          <a:xfrm>
            <a:off x="3201028" y="2319236"/>
            <a:ext cx="6724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Postulate</a:t>
            </a:r>
            <a:r>
              <a:rPr lang="da-DK" dirty="0"/>
              <a:t>: The odds of </a:t>
            </a:r>
            <a:r>
              <a:rPr lang="da-DK" dirty="0" err="1"/>
              <a:t>finding</a:t>
            </a:r>
            <a:r>
              <a:rPr lang="da-DK" dirty="0"/>
              <a:t> a swim ring on/</a:t>
            </a:r>
            <a:r>
              <a:rPr lang="da-DK" dirty="0" err="1"/>
              <a:t>around</a:t>
            </a:r>
            <a:r>
              <a:rPr lang="da-DK" dirty="0"/>
              <a:t> a site is </a:t>
            </a:r>
            <a:r>
              <a:rPr lang="da-DK" dirty="0" err="1"/>
              <a:t>equivalent</a:t>
            </a:r>
            <a:r>
              <a:rPr lang="da-DK" dirty="0"/>
              <a:t> to the odds of the site </a:t>
            </a:r>
            <a:r>
              <a:rPr lang="da-DK" dirty="0" err="1"/>
              <a:t>being</a:t>
            </a:r>
            <a:r>
              <a:rPr lang="da-DK" dirty="0"/>
              <a:t> atom A AND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no A in the 6 </a:t>
            </a:r>
            <a:r>
              <a:rPr lang="da-DK" dirty="0" err="1"/>
              <a:t>surrounding</a:t>
            </a:r>
            <a:r>
              <a:rPr lang="da-DK" dirty="0"/>
              <a:t>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/>
              <p:nvPr/>
            </p:nvSpPr>
            <p:spPr>
              <a:xfrm>
                <a:off x="3201028" y="3350066"/>
                <a:ext cx="4538294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𝑠𝑤𝑖𝑚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28" y="3350066"/>
                <a:ext cx="4538294" cy="459678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7AE24B71-CF6C-C63B-72A4-7FEA627BB9B0}"/>
              </a:ext>
            </a:extLst>
          </p:cNvPr>
          <p:cNvSpPr txBox="1"/>
          <p:nvPr/>
        </p:nvSpPr>
        <p:spPr>
          <a:xfrm>
            <a:off x="3250372" y="3977244"/>
            <a:ext cx="594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What</a:t>
            </a:r>
            <a:r>
              <a:rPr lang="da-DK" dirty="0"/>
              <a:t> is the </a:t>
            </a:r>
            <a:r>
              <a:rPr lang="da-DK" dirty="0" err="1"/>
              <a:t>maximum</a:t>
            </a:r>
            <a:r>
              <a:rPr lang="da-DK" dirty="0"/>
              <a:t> of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varying</a:t>
            </a:r>
            <a:r>
              <a:rPr lang="da-DK" dirty="0"/>
              <a:t> f(a)?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808648-402F-4D3C-BB40-58800544792C}"/>
                  </a:ext>
                </a:extLst>
              </p:cNvPr>
              <p:cNvSpPr txBox="1"/>
              <p:nvPr/>
            </p:nvSpPr>
            <p:spPr>
              <a:xfrm>
                <a:off x="2429270" y="4470516"/>
                <a:ext cx="7655365" cy="469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’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𝑠𝑤𝑖𝑚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da-DK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−6⋅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da-DK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da-DK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808648-402F-4D3C-BB40-58800544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70" y="4470516"/>
                <a:ext cx="7655365" cy="469103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/>
              <p:nvPr/>
            </p:nvSpPr>
            <p:spPr>
              <a:xfrm>
                <a:off x="3250372" y="5091280"/>
                <a:ext cx="168488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=1/7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2" y="5091280"/>
                <a:ext cx="1684885" cy="390748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8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32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/>
              <p:nvPr/>
            </p:nvSpPr>
            <p:spPr>
              <a:xfrm>
                <a:off x="9538237" y="1553056"/>
                <a:ext cx="2554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0 % &lt;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100 %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50B2B6-1F5B-49A1-A1C2-9BC752A6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237" y="1553056"/>
                <a:ext cx="255409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/>
              <p:nvPr/>
            </p:nvSpPr>
            <p:spPr>
              <a:xfrm>
                <a:off x="9598565" y="2014542"/>
                <a:ext cx="2473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376CAA-3CC2-6560-2A61-D84B2B90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565" y="2014542"/>
                <a:ext cx="247330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49669324-E13F-33C1-F395-ECD2F6BC8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363" y="1863809"/>
            <a:ext cx="6361831" cy="4994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/>
              <p:nvPr/>
            </p:nvSpPr>
            <p:spPr>
              <a:xfrm>
                <a:off x="4157959" y="5474080"/>
                <a:ext cx="168488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=1/7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068E4F-D2BA-5500-B9B2-43C39E7D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959" y="5474080"/>
                <a:ext cx="1684885" cy="390748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/>
              <p:nvPr/>
            </p:nvSpPr>
            <p:spPr>
              <a:xfrm>
                <a:off x="4020697" y="1272753"/>
                <a:ext cx="4538294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𝑠𝑤𝑖𝑚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e>
                      </m:d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a-DK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a-DK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a-DK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F3A7CC-535B-FD79-F47F-0DEA9B2ED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697" y="1272753"/>
                <a:ext cx="4538294" cy="459678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EA02AE-A442-8B92-39FC-63B86147171E}"/>
                  </a:ext>
                </a:extLst>
              </p:cNvPr>
              <p:cNvSpPr txBox="1"/>
              <p:nvPr/>
            </p:nvSpPr>
            <p:spPr>
              <a:xfrm>
                <a:off x="5298976" y="2883830"/>
                <a:ext cx="363612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𝑠𝑤𝑖𝑚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𝑟𝑖𝑛𝑔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𝑠𝑖𝑡𝑒</m:t>
                              </m:r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=0.0566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EA02AE-A442-8B92-39FC-63B86147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76" y="2883830"/>
                <a:ext cx="3636124" cy="390748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672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33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83E90B0B-6844-8680-FAFD-956A1FE5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85" y="1060914"/>
            <a:ext cx="7262992" cy="58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1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C31D-D19F-9FEA-5C89-915FD9E1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Searching</a:t>
            </a:r>
            <a:r>
              <a:rPr lang="da-DK" dirty="0"/>
              <a:t> for a </a:t>
            </a:r>
            <a:r>
              <a:rPr lang="da-DK" dirty="0" err="1"/>
              <a:t>composition</a:t>
            </a:r>
            <a:r>
              <a:rPr lang="da-DK" dirty="0"/>
              <a:t>, </a:t>
            </a:r>
            <a:r>
              <a:rPr lang="da-DK" dirty="0" err="1"/>
              <a:t>that</a:t>
            </a:r>
            <a:r>
              <a:rPr lang="da-DK" dirty="0"/>
              <a:t> has as </a:t>
            </a:r>
            <a:r>
              <a:rPr lang="da-DK" dirty="0" err="1"/>
              <a:t>few</a:t>
            </a:r>
            <a:r>
              <a:rPr lang="da-DK" dirty="0"/>
              <a:t> *H and *COOH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B33A-7EBD-CBD3-C61B-E305637F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503CB-C7AB-E373-6BAA-C51D59AB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34</a:t>
            </a:fld>
            <a:endParaRPr lang="da-DK" dirty="0"/>
          </a:p>
        </p:txBody>
      </p:sp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EE598295-B905-FB2E-4BE6-4C6299A4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3568226"/>
            <a:ext cx="1570016" cy="287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FE325E1-38C4-8317-B6F0-C117C997523C}"/>
              </a:ext>
            </a:extLst>
          </p:cNvPr>
          <p:cNvSpPr>
            <a:spLocks noChangeAspect="1"/>
          </p:cNvSpPr>
          <p:nvPr/>
        </p:nvSpPr>
        <p:spPr>
          <a:xfrm>
            <a:off x="1046818" y="317501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B0EC0C-60F4-CB38-2222-95B44F5F2F54}"/>
              </a:ext>
            </a:extLst>
          </p:cNvPr>
          <p:cNvSpPr>
            <a:spLocks noChangeAspect="1"/>
          </p:cNvSpPr>
          <p:nvPr/>
        </p:nvSpPr>
        <p:spPr>
          <a:xfrm>
            <a:off x="1353754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ED6BE-B51A-412A-937B-F09B04B97EF4}"/>
              </a:ext>
            </a:extLst>
          </p:cNvPr>
          <p:cNvSpPr>
            <a:spLocks noChangeAspect="1"/>
          </p:cNvSpPr>
          <p:nvPr/>
        </p:nvSpPr>
        <p:spPr>
          <a:xfrm>
            <a:off x="863796" y="30252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51D953-6277-462C-68A4-DE1C78ABEAB5}"/>
              </a:ext>
            </a:extLst>
          </p:cNvPr>
          <p:cNvSpPr>
            <a:spLocks noChangeAspect="1"/>
          </p:cNvSpPr>
          <p:nvPr/>
        </p:nvSpPr>
        <p:spPr>
          <a:xfrm>
            <a:off x="801896" y="31298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F9F81B-943B-2BFC-E0CE-91E012CFA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4881577"/>
            <a:ext cx="1570016" cy="2876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6058BD-34BF-CA9D-23A6-BFD8A6923757}"/>
              </a:ext>
            </a:extLst>
          </p:cNvPr>
          <p:cNvSpPr>
            <a:spLocks noChangeAspect="1"/>
          </p:cNvSpPr>
          <p:nvPr/>
        </p:nvSpPr>
        <p:spPr>
          <a:xfrm>
            <a:off x="1331956" y="448836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DFB669-4075-6839-B70C-C6A9C67204C6}"/>
              </a:ext>
            </a:extLst>
          </p:cNvPr>
          <p:cNvSpPr>
            <a:spLocks noChangeAspect="1"/>
          </p:cNvSpPr>
          <p:nvPr/>
        </p:nvSpPr>
        <p:spPr>
          <a:xfrm>
            <a:off x="1638892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31A28D-04C0-5E71-7503-281DBB5AD019}"/>
              </a:ext>
            </a:extLst>
          </p:cNvPr>
          <p:cNvSpPr>
            <a:spLocks noChangeAspect="1"/>
          </p:cNvSpPr>
          <p:nvPr/>
        </p:nvSpPr>
        <p:spPr>
          <a:xfrm>
            <a:off x="1148934" y="433855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814FF-E312-9261-655B-268EB70E14BB}"/>
              </a:ext>
            </a:extLst>
          </p:cNvPr>
          <p:cNvSpPr>
            <a:spLocks noChangeAspect="1"/>
          </p:cNvSpPr>
          <p:nvPr/>
        </p:nvSpPr>
        <p:spPr>
          <a:xfrm>
            <a:off x="1087034" y="44432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B7E58F-2680-A2E1-78B5-DB39CC8326DF}"/>
              </a:ext>
            </a:extLst>
          </p:cNvPr>
          <p:cNvSpPr>
            <a:spLocks noChangeAspect="1"/>
          </p:cNvSpPr>
          <p:nvPr/>
        </p:nvSpPr>
        <p:spPr>
          <a:xfrm>
            <a:off x="757568" y="469972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Picture 16" descr="A picture containing antenna&#10;&#10;Description automatically generated">
            <a:extLst>
              <a:ext uri="{FF2B5EF4-FFF2-40B4-BE49-F238E27FC236}">
                <a16:creationId xmlns:a16="http://schemas.microsoft.com/office/drawing/2014/main" id="{866F3FFC-EAA6-EAE6-A884-639E0D9EC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71926" y="6214753"/>
            <a:ext cx="1570016" cy="2876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86F80E-9AC0-C125-F6EF-26E556F16042}"/>
              </a:ext>
            </a:extLst>
          </p:cNvPr>
          <p:cNvSpPr>
            <a:spLocks noChangeAspect="1"/>
          </p:cNvSpPr>
          <p:nvPr/>
        </p:nvSpPr>
        <p:spPr>
          <a:xfrm>
            <a:off x="1358774" y="58215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3A764-026A-FAB8-7AFB-5B911B1B10D3}"/>
              </a:ext>
            </a:extLst>
          </p:cNvPr>
          <p:cNvSpPr>
            <a:spLocks noChangeAspect="1"/>
          </p:cNvSpPr>
          <p:nvPr/>
        </p:nvSpPr>
        <p:spPr>
          <a:xfrm>
            <a:off x="1397762" y="557025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D89640-B236-0A8A-CB53-CCE90C0ECED1}"/>
              </a:ext>
            </a:extLst>
          </p:cNvPr>
          <p:cNvSpPr>
            <a:spLocks noChangeAspect="1"/>
          </p:cNvSpPr>
          <p:nvPr/>
        </p:nvSpPr>
        <p:spPr>
          <a:xfrm>
            <a:off x="917528" y="554869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B67628-307B-193F-D9DD-AF62FCBC333F}"/>
              </a:ext>
            </a:extLst>
          </p:cNvPr>
          <p:cNvSpPr>
            <a:spLocks noChangeAspect="1"/>
          </p:cNvSpPr>
          <p:nvPr/>
        </p:nvSpPr>
        <p:spPr>
          <a:xfrm>
            <a:off x="826132" y="5653362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B10453-F4F8-B3A1-0E5C-4E2BE9ACA942}"/>
              </a:ext>
            </a:extLst>
          </p:cNvPr>
          <p:cNvSpPr>
            <a:spLocks noChangeAspect="1"/>
          </p:cNvSpPr>
          <p:nvPr/>
        </p:nvSpPr>
        <p:spPr>
          <a:xfrm>
            <a:off x="728232" y="57973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1FCE35-17FD-61BE-33D9-5F0D81EE80A6}"/>
              </a:ext>
            </a:extLst>
          </p:cNvPr>
          <p:cNvCxnSpPr>
            <a:cxnSpLocks/>
          </p:cNvCxnSpPr>
          <p:nvPr/>
        </p:nvCxnSpPr>
        <p:spPr>
          <a:xfrm>
            <a:off x="1206312" y="3493670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B42BC3-1634-9809-1CAE-C77B4E9E67DD}"/>
              </a:ext>
            </a:extLst>
          </p:cNvPr>
          <p:cNvCxnSpPr>
            <a:cxnSpLocks/>
          </p:cNvCxnSpPr>
          <p:nvPr/>
        </p:nvCxnSpPr>
        <p:spPr>
          <a:xfrm>
            <a:off x="808246" y="4810446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F5C41E8-C665-DDF6-296E-BC3E29D737D7}"/>
              </a:ext>
            </a:extLst>
          </p:cNvPr>
          <p:cNvCxnSpPr>
            <a:cxnSpLocks/>
          </p:cNvCxnSpPr>
          <p:nvPr/>
        </p:nvCxnSpPr>
        <p:spPr>
          <a:xfrm>
            <a:off x="1488887" y="4810031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679307-CC24-E71C-1586-986CEED9D1F2}"/>
              </a:ext>
            </a:extLst>
          </p:cNvPr>
          <p:cNvCxnSpPr>
            <a:cxnSpLocks/>
          </p:cNvCxnSpPr>
          <p:nvPr/>
        </p:nvCxnSpPr>
        <p:spPr>
          <a:xfrm>
            <a:off x="1514287" y="6145698"/>
            <a:ext cx="0" cy="76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DB7D14-38C7-CDE6-29E4-332B043AF4B0}"/>
              </a:ext>
            </a:extLst>
          </p:cNvPr>
          <p:cNvCxnSpPr>
            <a:cxnSpLocks/>
          </p:cNvCxnSpPr>
          <p:nvPr/>
        </p:nvCxnSpPr>
        <p:spPr>
          <a:xfrm>
            <a:off x="1210806" y="3952407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009A1-7398-D9BF-880F-735D55E968F1}"/>
              </a:ext>
            </a:extLst>
          </p:cNvPr>
          <p:cNvCxnSpPr>
            <a:cxnSpLocks/>
          </p:cNvCxnSpPr>
          <p:nvPr/>
        </p:nvCxnSpPr>
        <p:spPr>
          <a:xfrm>
            <a:off x="1230116" y="5256841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picture containing antenna&#10;&#10;Description automatically generated">
            <a:extLst>
              <a:ext uri="{FF2B5EF4-FFF2-40B4-BE49-F238E27FC236}">
                <a16:creationId xmlns:a16="http://schemas.microsoft.com/office/drawing/2014/main" id="{FE068F6A-F078-B3A0-B7F1-63DDEBFF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445108" y="2455778"/>
            <a:ext cx="1570016" cy="28760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ABB8982-5A63-79F5-C029-DD3118462607}"/>
              </a:ext>
            </a:extLst>
          </p:cNvPr>
          <p:cNvSpPr>
            <a:spLocks noChangeAspect="1"/>
          </p:cNvSpPr>
          <p:nvPr/>
        </p:nvSpPr>
        <p:spPr>
          <a:xfrm>
            <a:off x="1069778" y="190005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BD208EE-829E-2B2E-F5D7-069645C49316}"/>
              </a:ext>
            </a:extLst>
          </p:cNvPr>
          <p:cNvSpPr>
            <a:spLocks noChangeAspect="1"/>
          </p:cNvSpPr>
          <p:nvPr/>
        </p:nvSpPr>
        <p:spPr>
          <a:xfrm>
            <a:off x="1376714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F7E20A-669F-6F82-E1D5-EA8C8835C71C}"/>
              </a:ext>
            </a:extLst>
          </p:cNvPr>
          <p:cNvSpPr>
            <a:spLocks noChangeAspect="1"/>
          </p:cNvSpPr>
          <p:nvPr/>
        </p:nvSpPr>
        <p:spPr>
          <a:xfrm>
            <a:off x="886756" y="17502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181FE8-6633-8614-1EE4-8A751055DA01}"/>
              </a:ext>
            </a:extLst>
          </p:cNvPr>
          <p:cNvSpPr>
            <a:spLocks noChangeAspect="1"/>
          </p:cNvSpPr>
          <p:nvPr/>
        </p:nvSpPr>
        <p:spPr>
          <a:xfrm>
            <a:off x="1174681" y="221786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AD2EB1-A487-EC65-2F30-9C70C8B29DAD}"/>
              </a:ext>
            </a:extLst>
          </p:cNvPr>
          <p:cNvSpPr>
            <a:spLocks noChangeAspect="1"/>
          </p:cNvSpPr>
          <p:nvPr/>
        </p:nvSpPr>
        <p:spPr>
          <a:xfrm>
            <a:off x="824856" y="18549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F2370A-AE8F-918D-EC44-C3027EB3C2DF}"/>
              </a:ext>
            </a:extLst>
          </p:cNvPr>
          <p:cNvCxnSpPr>
            <a:cxnSpLocks/>
          </p:cNvCxnSpPr>
          <p:nvPr/>
        </p:nvCxnSpPr>
        <p:spPr>
          <a:xfrm>
            <a:off x="1210637" y="2773726"/>
            <a:ext cx="0" cy="29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8A9AFC-C5E5-E3B5-E4DA-651FEF9DEBCF}"/>
              </a:ext>
            </a:extLst>
          </p:cNvPr>
          <p:cNvGrpSpPr/>
          <p:nvPr/>
        </p:nvGrpSpPr>
        <p:grpSpPr>
          <a:xfrm>
            <a:off x="10150631" y="3766970"/>
            <a:ext cx="1661125" cy="1519684"/>
            <a:chOff x="4629582" y="3637351"/>
            <a:chExt cx="1661125" cy="15196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D3EF7B-C260-8B75-74B3-C6CC2ADD736F}"/>
                </a:ext>
              </a:extLst>
            </p:cNvPr>
            <p:cNvSpPr/>
            <p:nvPr/>
          </p:nvSpPr>
          <p:spPr>
            <a:xfrm>
              <a:off x="5190145" y="4125728"/>
              <a:ext cx="540000" cy="543022"/>
            </a:xfrm>
            <a:prstGeom prst="ellipse">
              <a:avLst/>
            </a:prstGeom>
            <a:solidFill>
              <a:srgbClr val="2AA0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0E2C95-26A3-7225-7889-F7FDA8159077}"/>
                </a:ext>
              </a:extLst>
            </p:cNvPr>
            <p:cNvSpPr/>
            <p:nvPr/>
          </p:nvSpPr>
          <p:spPr>
            <a:xfrm>
              <a:off x="4910428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9A2BDA8-7F3A-3FF1-28A0-527FE0118C7F}"/>
                </a:ext>
              </a:extLst>
            </p:cNvPr>
            <p:cNvSpPr/>
            <p:nvPr/>
          </p:nvSpPr>
          <p:spPr>
            <a:xfrm>
              <a:off x="5465963" y="3637351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B63A4ED-E261-BEA0-53A4-C6B627445006}"/>
                </a:ext>
              </a:extLst>
            </p:cNvPr>
            <p:cNvSpPr/>
            <p:nvPr/>
          </p:nvSpPr>
          <p:spPr>
            <a:xfrm>
              <a:off x="4914286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886FF2-D29A-1C99-AD29-878BF43027A4}"/>
                </a:ext>
              </a:extLst>
            </p:cNvPr>
            <p:cNvSpPr/>
            <p:nvPr/>
          </p:nvSpPr>
          <p:spPr>
            <a:xfrm>
              <a:off x="5469821" y="4614013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767A2-C537-15A4-C87B-06AB9E698DEA}"/>
                </a:ext>
              </a:extLst>
            </p:cNvPr>
            <p:cNvSpPr/>
            <p:nvPr/>
          </p:nvSpPr>
          <p:spPr>
            <a:xfrm>
              <a:off x="4629582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43A175-CA15-569F-2F2B-AE5960ADFAA6}"/>
                </a:ext>
              </a:extLst>
            </p:cNvPr>
            <p:cNvSpPr/>
            <p:nvPr/>
          </p:nvSpPr>
          <p:spPr>
            <a:xfrm>
              <a:off x="5750707" y="4125728"/>
              <a:ext cx="540000" cy="543022"/>
            </a:xfrm>
            <a:prstGeom prst="ellipse">
              <a:avLst/>
            </a:prstGeom>
            <a:solidFill>
              <a:srgbClr val="1E77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2F16A6-FB88-E43B-D0E3-C49CCE7209EF}"/>
                </a:ext>
              </a:extLst>
            </p:cNvPr>
            <p:cNvSpPr txBox="1"/>
            <p:nvPr/>
          </p:nvSpPr>
          <p:spPr>
            <a:xfrm>
              <a:off x="5314169" y="4263659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9E1A70-8E23-D4AC-FF7B-B6F21E599A9D}"/>
                </a:ext>
              </a:extLst>
            </p:cNvPr>
            <p:cNvSpPr txBox="1"/>
            <p:nvPr/>
          </p:nvSpPr>
          <p:spPr>
            <a:xfrm>
              <a:off x="5600904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3B9C8F-625E-D82D-CBCF-26FAA110DFDF}"/>
                </a:ext>
              </a:extLst>
            </p:cNvPr>
            <p:cNvSpPr txBox="1"/>
            <p:nvPr/>
          </p:nvSpPr>
          <p:spPr>
            <a:xfrm>
              <a:off x="5043395" y="4760904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60B70FC-69A3-C712-0668-3ABE789A6B62}"/>
                </a:ext>
              </a:extLst>
            </p:cNvPr>
            <p:cNvSpPr txBox="1"/>
            <p:nvPr/>
          </p:nvSpPr>
          <p:spPr>
            <a:xfrm>
              <a:off x="4757809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2C13D-6CCF-03C1-A305-85F064C30547}"/>
                </a:ext>
              </a:extLst>
            </p:cNvPr>
            <p:cNvSpPr txBox="1"/>
            <p:nvPr/>
          </p:nvSpPr>
          <p:spPr>
            <a:xfrm>
              <a:off x="5877078" y="4263659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D2F631-EDBD-4078-A7FC-CBC3DCFCAA16}"/>
                </a:ext>
              </a:extLst>
            </p:cNvPr>
            <p:cNvSpPr txBox="1"/>
            <p:nvPr/>
          </p:nvSpPr>
          <p:spPr>
            <a:xfrm>
              <a:off x="5594734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C3E3A1-3666-15B8-D540-CE1E1B69CA5C}"/>
                </a:ext>
              </a:extLst>
            </p:cNvPr>
            <p:cNvSpPr txBox="1"/>
            <p:nvPr/>
          </p:nvSpPr>
          <p:spPr>
            <a:xfrm>
              <a:off x="5036799" y="377748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sz="1400" dirty="0"/>
                <a:t>B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B6F81B7-4132-E3F6-98A3-286DF6FD65B3}"/>
              </a:ext>
            </a:extLst>
          </p:cNvPr>
          <p:cNvSpPr txBox="1"/>
          <p:nvPr/>
        </p:nvSpPr>
        <p:spPr>
          <a:xfrm>
            <a:off x="10206829" y="5384409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Swim ring structure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3E90B0B-6844-8680-FAFD-956A1FE5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7985" y="1060914"/>
            <a:ext cx="7262992" cy="58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9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F12C-210A-844F-29EC-9C8BE80C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Binding energy prediction models for -H and -COOH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EDC27-6C1E-E1B9-4405-90F69F23E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35125"/>
            <a:ext cx="11012488" cy="4177096"/>
          </a:xfrm>
        </p:spPr>
        <p:txBody>
          <a:bodyPr/>
          <a:lstStyle/>
          <a:p>
            <a:pPr marL="0" indent="0">
              <a:buNone/>
            </a:pPr>
            <a:r>
              <a:rPr lang="da-DK" b="1" dirty="0"/>
              <a:t>Models:</a:t>
            </a:r>
          </a:p>
          <a:p>
            <a:r>
              <a:rPr lang="da-DK" dirty="0"/>
              <a:t>Hollow site –H</a:t>
            </a:r>
          </a:p>
          <a:p>
            <a:pPr lvl="1"/>
            <a:r>
              <a:rPr lang="da-DK" dirty="0"/>
              <a:t>Input: Same vector as other hollow-site models</a:t>
            </a:r>
          </a:p>
          <a:p>
            <a:pPr lvl="1"/>
            <a:r>
              <a:rPr lang="da-DK" dirty="0"/>
              <a:t>Output: Binding energy</a:t>
            </a:r>
          </a:p>
          <a:p>
            <a:r>
              <a:rPr lang="da-DK" dirty="0"/>
              <a:t>On-top site –COOH</a:t>
            </a:r>
          </a:p>
          <a:p>
            <a:pPr lvl="1"/>
            <a:r>
              <a:rPr lang="da-DK" dirty="0"/>
              <a:t>Input: Same vector as other on-top site models</a:t>
            </a:r>
          </a:p>
          <a:p>
            <a:pPr lvl="1"/>
            <a:r>
              <a:rPr lang="da-DK" dirty="0"/>
              <a:t>Output: Binding energy</a:t>
            </a:r>
          </a:p>
          <a:p>
            <a:r>
              <a:rPr lang="da-DK" dirty="0"/>
              <a:t>Mixed site –H and –COOH</a:t>
            </a:r>
          </a:p>
          <a:p>
            <a:pPr lvl="1"/>
            <a:r>
              <a:rPr lang="da-DK" dirty="0"/>
              <a:t>Input: On-top vector AND hollow-site vector combined?</a:t>
            </a:r>
          </a:p>
          <a:p>
            <a:pPr lvl="1"/>
            <a:r>
              <a:rPr lang="da-DK" dirty="0"/>
              <a:t>Output: Binding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634C3-55B6-39BE-FD2F-13D0B795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B60D-65BB-559D-CF2F-A4521B9E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83422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6882354" cy="489021"/>
          </a:xfrm>
        </p:spPr>
        <p:txBody>
          <a:bodyPr/>
          <a:lstStyle/>
          <a:p>
            <a:r>
              <a:rPr lang="da-DK" dirty="0"/>
              <a:t>Methods – Predicting binding energies </a:t>
            </a:r>
          </a:p>
        </p:txBody>
      </p:sp>
      <p:pic>
        <p:nvPicPr>
          <p:cNvPr id="12" name="Content Placeholder 11" descr="Chart, bubble chart&#10;&#10;Description automatically generated">
            <a:extLst>
              <a:ext uri="{FF2B5EF4-FFF2-40B4-BE49-F238E27FC236}">
                <a16:creationId xmlns:a16="http://schemas.microsoft.com/office/drawing/2014/main" id="{7D9770D4-0ABE-74EF-77D4-772FA06D9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7078" y="1400154"/>
            <a:ext cx="3804459" cy="2274833"/>
          </a:xfrm>
        </p:spPr>
      </p:pic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36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03.05.2023</a:t>
            </a:fld>
            <a:endParaRPr lang="da-DK" dirty="0"/>
          </a:p>
        </p:txBody>
      </p:sp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0B9A1F46-3282-12FE-5B74-24E4DD50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078" y="3965402"/>
            <a:ext cx="3993036" cy="26370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B30ADE-27D9-62E9-BB9E-1E3E0A58DE2B}"/>
              </a:ext>
            </a:extLst>
          </p:cNvPr>
          <p:cNvSpPr txBox="1"/>
          <p:nvPr/>
        </p:nvSpPr>
        <p:spPr>
          <a:xfrm>
            <a:off x="1329432" y="133021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On-top slab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36916-1D61-A7E5-DA96-005AC95EEDB2}"/>
              </a:ext>
            </a:extLst>
          </p:cNvPr>
          <p:cNvSpPr txBox="1"/>
          <p:nvPr/>
        </p:nvSpPr>
        <p:spPr>
          <a:xfrm>
            <a:off x="1083498" y="420429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Hollow-site slab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57176B-D2A4-1262-D103-FDB6559C891A}"/>
              </a:ext>
            </a:extLst>
          </p:cNvPr>
          <p:cNvCxnSpPr/>
          <p:nvPr/>
        </p:nvCxnSpPr>
        <p:spPr>
          <a:xfrm>
            <a:off x="3444132" y="2521511"/>
            <a:ext cx="858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107C0-883F-D5C8-EDF1-CA9CC8FFBA2A}"/>
              </a:ext>
            </a:extLst>
          </p:cNvPr>
          <p:cNvCxnSpPr>
            <a:cxnSpLocks/>
          </p:cNvCxnSpPr>
          <p:nvPr/>
        </p:nvCxnSpPr>
        <p:spPr>
          <a:xfrm>
            <a:off x="3444132" y="5394808"/>
            <a:ext cx="9087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77B48C-4258-01FC-2E9D-0C645327C652}"/>
              </a:ext>
            </a:extLst>
          </p:cNvPr>
          <p:cNvSpPr/>
          <p:nvPr/>
        </p:nvSpPr>
        <p:spPr>
          <a:xfrm>
            <a:off x="9996278" y="1951464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C606EF2-A511-4338-174E-FE0460402782}"/>
              </a:ext>
            </a:extLst>
          </p:cNvPr>
          <p:cNvSpPr/>
          <p:nvPr/>
        </p:nvSpPr>
        <p:spPr>
          <a:xfrm>
            <a:off x="9996278" y="4937608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D9D43F-3E53-22BA-8623-1738E9B28AB7}"/>
              </a:ext>
            </a:extLst>
          </p:cNvPr>
          <p:cNvCxnSpPr>
            <a:cxnSpLocks/>
          </p:cNvCxnSpPr>
          <p:nvPr/>
        </p:nvCxnSpPr>
        <p:spPr>
          <a:xfrm>
            <a:off x="8295812" y="2488058"/>
            <a:ext cx="1600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7C0D04-97EF-1D94-F324-8D70C21DC22B}"/>
              </a:ext>
            </a:extLst>
          </p:cNvPr>
          <p:cNvCxnSpPr>
            <a:cxnSpLocks/>
          </p:cNvCxnSpPr>
          <p:nvPr/>
        </p:nvCxnSpPr>
        <p:spPr>
          <a:xfrm>
            <a:off x="8262359" y="5439412"/>
            <a:ext cx="16335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8C5F66-289E-699A-F19C-17A95D327EB3}"/>
              </a:ext>
            </a:extLst>
          </p:cNvPr>
          <p:cNvSpPr txBox="1"/>
          <p:nvPr/>
        </p:nvSpPr>
        <p:spPr>
          <a:xfrm>
            <a:off x="10278378" y="92233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4EAE8-2585-1291-4287-BB4828C27B4C}"/>
              </a:ext>
            </a:extLst>
          </p:cNvPr>
          <p:cNvCxnSpPr>
            <a:cxnSpLocks/>
          </p:cNvCxnSpPr>
          <p:nvPr/>
        </p:nvCxnSpPr>
        <p:spPr>
          <a:xfrm>
            <a:off x="10743410" y="1348441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4928A9-534B-3990-9CFB-AD720C50ECBF}"/>
              </a:ext>
            </a:extLst>
          </p:cNvPr>
          <p:cNvSpPr txBox="1"/>
          <p:nvPr/>
        </p:nvSpPr>
        <p:spPr>
          <a:xfrm>
            <a:off x="10278378" y="39877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29C5508-5324-BEAD-892B-65513940CA75}"/>
              </a:ext>
            </a:extLst>
          </p:cNvPr>
          <p:cNvCxnSpPr>
            <a:cxnSpLocks/>
          </p:cNvCxnSpPr>
          <p:nvPr/>
        </p:nvCxnSpPr>
        <p:spPr>
          <a:xfrm>
            <a:off x="10743410" y="4413808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12B6A-D9C5-DE74-1566-D9892BB3D3A6}"/>
              </a:ext>
            </a:extLst>
          </p:cNvPr>
          <p:cNvSpPr txBox="1"/>
          <p:nvPr/>
        </p:nvSpPr>
        <p:spPr>
          <a:xfrm>
            <a:off x="8254635" y="2092412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772DD-91E8-688B-CC50-480A7C02C4F4}"/>
              </a:ext>
            </a:extLst>
          </p:cNvPr>
          <p:cNvSpPr txBox="1"/>
          <p:nvPr/>
        </p:nvSpPr>
        <p:spPr>
          <a:xfrm>
            <a:off x="8254635" y="5100858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36172-FCF7-FE17-F55A-2503CD2CE526}"/>
              </a:ext>
            </a:extLst>
          </p:cNvPr>
          <p:cNvSpPr txBox="1"/>
          <p:nvPr/>
        </p:nvSpPr>
        <p:spPr>
          <a:xfrm>
            <a:off x="7559509" y="6529490"/>
            <a:ext cx="4717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effectLst/>
                <a:latin typeface="CMR10"/>
              </a:rPr>
              <a:t>*Christian M Clausen et al. “What Atomic Positions Determines Re- activity of a Surface? Long-Range, Directional Ligand Effects in Metallic Alloys”. In: </a:t>
            </a:r>
            <a:r>
              <a:rPr lang="en-GB" sz="900" dirty="0">
                <a:effectLst/>
                <a:latin typeface="CMTI10"/>
              </a:rPr>
              <a:t>Advanced Science </a:t>
            </a:r>
            <a:r>
              <a:rPr lang="en-GB" sz="900" dirty="0">
                <a:effectLst/>
                <a:latin typeface="CMR10"/>
              </a:rPr>
              <a:t>8.9 (2021), p. 2003357. </a:t>
            </a:r>
            <a:endParaRPr lang="en-GB" sz="900" dirty="0"/>
          </a:p>
          <a:p>
            <a:endParaRPr lang="da-DK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B0F11F-8F57-E25C-6AA9-58DFDCB8F973}"/>
              </a:ext>
            </a:extLst>
          </p:cNvPr>
          <p:cNvSpPr txBox="1"/>
          <p:nvPr/>
        </p:nvSpPr>
        <p:spPr>
          <a:xfrm>
            <a:off x="7902751" y="1664334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</a:t>
            </a:r>
            <a:endParaRPr lang="da-DK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A63C6-BBF2-8621-6863-E141FE89DFEF}"/>
              </a:ext>
            </a:extLst>
          </p:cNvPr>
          <p:cNvSpPr txBox="1"/>
          <p:nvPr/>
        </p:nvSpPr>
        <p:spPr>
          <a:xfrm>
            <a:off x="8639199" y="1769081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F5E8-010B-7BAE-80E6-9C2432D379E4}"/>
              </a:ext>
            </a:extLst>
          </p:cNvPr>
          <p:cNvSpPr txBox="1"/>
          <p:nvPr/>
        </p:nvSpPr>
        <p:spPr>
          <a:xfrm>
            <a:off x="10399404" y="63363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4947CA-63FF-2F1C-4B06-9AF81AC68C9D}"/>
              </a:ext>
            </a:extLst>
          </p:cNvPr>
          <p:cNvSpPr txBox="1"/>
          <p:nvPr/>
        </p:nvSpPr>
        <p:spPr>
          <a:xfrm>
            <a:off x="10396602" y="373632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FD0125-7530-10CC-20A1-A0BCB73897C6}"/>
              </a:ext>
            </a:extLst>
          </p:cNvPr>
          <p:cNvSpPr txBox="1"/>
          <p:nvPr/>
        </p:nvSpPr>
        <p:spPr>
          <a:xfrm>
            <a:off x="8669348" y="4841165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6CE39A68-1AAF-95F7-1E90-ECA539792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98" y="1551024"/>
            <a:ext cx="2073842" cy="2258348"/>
          </a:xfrm>
          <a:prstGeom prst="rect">
            <a:avLst/>
          </a:prstGeom>
        </p:spPr>
      </p:pic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4AB9DA3C-4FAD-3DB2-3BFC-B57C9AE54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58" y="4435100"/>
            <a:ext cx="2088982" cy="22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57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620714"/>
            <a:ext cx="6882354" cy="489021"/>
          </a:xfrm>
        </p:spPr>
        <p:txBody>
          <a:bodyPr/>
          <a:lstStyle/>
          <a:p>
            <a:r>
              <a:rPr lang="da-DK" dirty="0"/>
              <a:t>Methods – Predicting binding energies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37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B30ADE-27D9-62E9-BB9E-1E3E0A58DE2B}"/>
              </a:ext>
            </a:extLst>
          </p:cNvPr>
          <p:cNvSpPr txBox="1"/>
          <p:nvPr/>
        </p:nvSpPr>
        <p:spPr>
          <a:xfrm>
            <a:off x="1329432" y="258485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Mixed slab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57176B-D2A4-1262-D103-FDB6559C891A}"/>
              </a:ext>
            </a:extLst>
          </p:cNvPr>
          <p:cNvCxnSpPr/>
          <p:nvPr/>
        </p:nvCxnSpPr>
        <p:spPr>
          <a:xfrm>
            <a:off x="3444132" y="3776159"/>
            <a:ext cx="8586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77B48C-4258-01FC-2E9D-0C645327C652}"/>
              </a:ext>
            </a:extLst>
          </p:cNvPr>
          <p:cNvSpPr/>
          <p:nvPr/>
        </p:nvSpPr>
        <p:spPr>
          <a:xfrm>
            <a:off x="9996278" y="3206112"/>
            <a:ext cx="153886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Regression algorithm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D9D43F-3E53-22BA-8623-1738E9B28AB7}"/>
              </a:ext>
            </a:extLst>
          </p:cNvPr>
          <p:cNvCxnSpPr>
            <a:cxnSpLocks/>
          </p:cNvCxnSpPr>
          <p:nvPr/>
        </p:nvCxnSpPr>
        <p:spPr>
          <a:xfrm>
            <a:off x="8295812" y="3742706"/>
            <a:ext cx="1600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8C5F66-289E-699A-F19C-17A95D327EB3}"/>
              </a:ext>
            </a:extLst>
          </p:cNvPr>
          <p:cNvSpPr txBox="1"/>
          <p:nvPr/>
        </p:nvSpPr>
        <p:spPr>
          <a:xfrm>
            <a:off x="10278378" y="217698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Energy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4EAE8-2585-1291-4287-BB4828C27B4C}"/>
              </a:ext>
            </a:extLst>
          </p:cNvPr>
          <p:cNvCxnSpPr>
            <a:cxnSpLocks/>
          </p:cNvCxnSpPr>
          <p:nvPr/>
        </p:nvCxnSpPr>
        <p:spPr>
          <a:xfrm>
            <a:off x="10743410" y="2603089"/>
            <a:ext cx="0" cy="405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612B6A-D9C5-DE74-1566-D9892BB3D3A6}"/>
              </a:ext>
            </a:extLst>
          </p:cNvPr>
          <p:cNvSpPr txBox="1"/>
          <p:nvPr/>
        </p:nvSpPr>
        <p:spPr>
          <a:xfrm>
            <a:off x="8254635" y="3347060"/>
            <a:ext cx="164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/>
              <a:t>Feature vector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36172-FCF7-FE17-F55A-2503CD2CE526}"/>
              </a:ext>
            </a:extLst>
          </p:cNvPr>
          <p:cNvSpPr txBox="1"/>
          <p:nvPr/>
        </p:nvSpPr>
        <p:spPr>
          <a:xfrm>
            <a:off x="7559509" y="6529490"/>
            <a:ext cx="4717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effectLst/>
                <a:latin typeface="CMR10"/>
              </a:rPr>
              <a:t>*Christian M Clausen et al. “What Atomic Positions Determines Re- activity of a Surface? Long-Range, Directional Ligand Effects in Metallic Alloys”. In: </a:t>
            </a:r>
            <a:r>
              <a:rPr lang="en-GB" sz="900" dirty="0">
                <a:effectLst/>
                <a:latin typeface="CMTI10"/>
              </a:rPr>
              <a:t>Advanced Science </a:t>
            </a:r>
            <a:r>
              <a:rPr lang="en-GB" sz="900" dirty="0">
                <a:effectLst/>
                <a:latin typeface="CMR10"/>
              </a:rPr>
              <a:t>8.9 (2021), p. 2003357. </a:t>
            </a:r>
            <a:endParaRPr lang="en-GB" sz="900" dirty="0"/>
          </a:p>
          <a:p>
            <a:endParaRPr lang="da-DK" sz="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A63C6-BBF2-8621-6863-E141FE89DFEF}"/>
              </a:ext>
            </a:extLst>
          </p:cNvPr>
          <p:cNvSpPr txBox="1"/>
          <p:nvPr/>
        </p:nvSpPr>
        <p:spPr>
          <a:xfrm>
            <a:off x="8639199" y="3023729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Input: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B2F5E8-010B-7BAE-80E6-9C2432D379E4}"/>
              </a:ext>
            </a:extLst>
          </p:cNvPr>
          <p:cNvSpPr txBox="1"/>
          <p:nvPr/>
        </p:nvSpPr>
        <p:spPr>
          <a:xfrm>
            <a:off x="10399404" y="1888281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Label: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784A4A2-F108-E24B-594B-23AA59FA9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78" y="2847687"/>
            <a:ext cx="2073846" cy="2258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983FD2-74C7-F5FD-06F4-222361924FBA}"/>
              </a:ext>
            </a:extLst>
          </p:cNvPr>
          <p:cNvSpPr txBox="1"/>
          <p:nvPr/>
        </p:nvSpPr>
        <p:spPr>
          <a:xfrm>
            <a:off x="4859146" y="3663312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Both vectors </a:t>
            </a:r>
            <a:r>
              <a:rPr lang="da-DK" dirty="0" err="1"/>
              <a:t>added</a:t>
            </a:r>
            <a:r>
              <a:rPr lang="da-DK" dirty="0"/>
              <a:t> </a:t>
            </a:r>
            <a:r>
              <a:rPr lang="da-DK" dirty="0" err="1"/>
              <a:t>together</a:t>
            </a:r>
            <a:r>
              <a:rPr lang="da-D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5485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99FC-868C-E3BA-D59D-FDC3A1DF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Binding energy prediction models for -H and -COOH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823E8-E123-D135-F7D9-575F15F7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D1C7A-551A-4CAA-7C20-FB0C7CFB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0633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6A35-7FB7-3826-92D6-E57296B6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(or just </a:t>
            </a:r>
            <a:r>
              <a:rPr lang="da-DK" dirty="0" err="1"/>
              <a:t>completing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thesis</a:t>
            </a:r>
            <a:r>
              <a:rPr lang="da-DK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8A25-7BF4-4129-CF05-100E6BC3A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Energy prediction models for each </a:t>
            </a:r>
            <a:r>
              <a:rPr lang="da-DK" dirty="0" err="1"/>
              <a:t>substance</a:t>
            </a:r>
            <a:endParaRPr lang="da-DK" dirty="0"/>
          </a:p>
          <a:p>
            <a:r>
              <a:rPr lang="da-DK" dirty="0"/>
              <a:t>Activity </a:t>
            </a:r>
            <a:r>
              <a:rPr lang="da-DK" dirty="0" err="1"/>
              <a:t>measurement</a:t>
            </a:r>
            <a:r>
              <a:rPr lang="da-DK" dirty="0"/>
              <a:t> for each reaction step</a:t>
            </a:r>
          </a:p>
          <a:p>
            <a:r>
              <a:rPr lang="da-DK" dirty="0"/>
              <a:t>Competing </a:t>
            </a:r>
            <a:r>
              <a:rPr lang="da-DK" dirty="0" err="1"/>
              <a:t>activities</a:t>
            </a:r>
            <a:r>
              <a:rPr lang="da-DK" dirty="0"/>
              <a:t> – Single score? Good </a:t>
            </a:r>
            <a:r>
              <a:rPr lang="da-DK" dirty="0" err="1"/>
              <a:t>vs</a:t>
            </a:r>
            <a:r>
              <a:rPr lang="da-DK" dirty="0"/>
              <a:t> bad reactions</a:t>
            </a:r>
          </a:p>
          <a:p>
            <a:r>
              <a:rPr lang="da-DK" dirty="0"/>
              <a:t>Surface </a:t>
            </a:r>
            <a:r>
              <a:rPr lang="da-DK" dirty="0" err="1"/>
              <a:t>composition</a:t>
            </a:r>
            <a:r>
              <a:rPr lang="da-DK" dirty="0"/>
              <a:t> + U -&gt; Single </a:t>
            </a:r>
            <a:r>
              <a:rPr lang="da-DK" dirty="0" err="1"/>
              <a:t>good</a:t>
            </a:r>
            <a:r>
              <a:rPr lang="da-DK" dirty="0"/>
              <a:t> activity score?</a:t>
            </a:r>
          </a:p>
          <a:p>
            <a:r>
              <a:rPr lang="da-DK" dirty="0" err="1"/>
              <a:t>Triangular</a:t>
            </a:r>
            <a:r>
              <a:rPr lang="da-DK" dirty="0"/>
              <a:t> plots </a:t>
            </a:r>
            <a:r>
              <a:rPr lang="da-DK" dirty="0" err="1"/>
              <a:t>showing</a:t>
            </a:r>
            <a:r>
              <a:rPr lang="da-DK" dirty="0"/>
              <a:t> single score?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8BC9B-72BF-6F9A-1AA8-98B008AA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DD6DC-A1EF-DA17-D0DF-AACE7002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116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343CC5-4A84-F1F9-3F99-93C14E7B96C1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C9651-BA5D-B400-68B0-573437D349FA}"/>
              </a:ext>
            </a:extLst>
          </p:cNvPr>
          <p:cNvSpPr txBox="1"/>
          <p:nvPr/>
        </p:nvSpPr>
        <p:spPr>
          <a:xfrm>
            <a:off x="4774129" y="2718317"/>
            <a:ext cx="168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Varying supply based on weather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AF28C3-8BE2-D6A1-E11E-C5BE743FE2F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594922" y="2979927"/>
            <a:ext cx="179207" cy="13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76AA72B5-0B79-0ED7-E23E-E5A9E85D9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51" t="4542" r="52457" b="2235"/>
          <a:stretch/>
        </p:blipFill>
        <p:spPr>
          <a:xfrm>
            <a:off x="4731609" y="4148628"/>
            <a:ext cx="1603375" cy="863600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7EE85D03-81C4-D876-6D6F-7F037DD6E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275" t="4020" r="744" b="3245"/>
          <a:stretch/>
        </p:blipFill>
        <p:spPr>
          <a:xfrm>
            <a:off x="4751441" y="2913738"/>
            <a:ext cx="1608083" cy="863600"/>
          </a:xfrm>
          <a:prstGeom prst="rect">
            <a:avLst/>
          </a:prstGeom>
        </p:spPr>
      </p:pic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6F2FBF9-1563-48CC-5288-ADBBFA6523F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7" t="16951" r="49825" b="59493"/>
          <a:stretch/>
        </p:blipFill>
        <p:spPr>
          <a:xfrm>
            <a:off x="8444345" y="2905767"/>
            <a:ext cx="1874589" cy="2070624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8E497F-6EF2-6305-A61C-64077874253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6" t="40500" r="48898" b="34270"/>
          <a:stretch/>
        </p:blipFill>
        <p:spPr>
          <a:xfrm>
            <a:off x="6648279" y="2904586"/>
            <a:ext cx="1796066" cy="20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1663-8A5B-8B1C-F646-48C127B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Which</a:t>
            </a:r>
            <a:r>
              <a:rPr lang="da-DK" dirty="0"/>
              <a:t> reactions </a:t>
            </a:r>
            <a:r>
              <a:rPr lang="da-DK" dirty="0" err="1"/>
              <a:t>couldn’t</a:t>
            </a:r>
            <a:r>
              <a:rPr lang="da-DK" dirty="0"/>
              <a:t> I look at </a:t>
            </a:r>
            <a:r>
              <a:rPr lang="da-DK" dirty="0" err="1"/>
              <a:t>yet</a:t>
            </a:r>
            <a:r>
              <a:rPr lang="da-DK" dirty="0"/>
              <a:t>? </a:t>
            </a:r>
            <a:r>
              <a:rPr lang="da-DK" dirty="0" err="1"/>
              <a:t>Why</a:t>
            </a:r>
            <a:r>
              <a:rPr lang="da-DK" dirty="0"/>
              <a:t>? </a:t>
            </a:r>
            <a:r>
              <a:rPr lang="da-DK" dirty="0" err="1"/>
              <a:t>Hence</a:t>
            </a:r>
            <a:r>
              <a:rPr lang="da-DK" dirty="0"/>
              <a:t> -&gt; new DFT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1A41-0E5A-BFEC-5AD5-D634DED1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. Alexander </a:t>
            </a:r>
            <a:r>
              <a:rPr lang="da-DK" dirty="0" err="1"/>
              <a:t>bagger</a:t>
            </a:r>
            <a:r>
              <a:rPr lang="da-DK" dirty="0"/>
              <a:t> had an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CO on the surface,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desorbs</a:t>
            </a:r>
            <a:r>
              <a:rPr lang="da-DK" dirty="0"/>
              <a:t> at high potentials.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4421-659F-85BC-9EF2-FCC3A0A4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7BDF8-A712-874E-14EC-DD35897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5082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7F37-3B7C-AAF4-8B82-E3EEB46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formic acid is </a:t>
            </a:r>
            <a:r>
              <a:rPr lang="da-DK" dirty="0" err="1"/>
              <a:t>pretty</a:t>
            </a:r>
            <a:r>
              <a:rPr lang="da-DK" dirty="0"/>
              <a:t>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A68C-E9D2-CDE2-AA50-30A4E6CA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What</a:t>
            </a:r>
            <a:r>
              <a:rPr lang="da-DK" dirty="0"/>
              <a:t> is the problem?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Looking</a:t>
            </a:r>
            <a:r>
              <a:rPr lang="da-DK" dirty="0"/>
              <a:t> at all the </a:t>
            </a:r>
            <a:r>
              <a:rPr lang="da-DK" dirty="0" err="1"/>
              <a:t>ways</a:t>
            </a:r>
            <a:r>
              <a:rPr lang="da-DK" dirty="0"/>
              <a:t> it </a:t>
            </a:r>
            <a:r>
              <a:rPr lang="da-DK" dirty="0" err="1"/>
              <a:t>can</a:t>
            </a:r>
            <a:r>
              <a:rPr lang="da-DK" dirty="0"/>
              <a:t> break </a:t>
            </a:r>
            <a:r>
              <a:rPr lang="da-DK" dirty="0" err="1"/>
              <a:t>down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Goal</a:t>
            </a:r>
            <a:r>
              <a:rPr lang="da-DK" dirty="0"/>
              <a:t>: Be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activity of all reaction pathways from a surface </a:t>
            </a:r>
            <a:r>
              <a:rPr lang="da-DK" dirty="0" err="1"/>
              <a:t>composition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search</a:t>
            </a:r>
            <a:r>
              <a:rPr lang="da-DK" dirty="0"/>
              <a:t> for a surface on </a:t>
            </a:r>
            <a:r>
              <a:rPr lang="da-DK" dirty="0" err="1"/>
              <a:t>which</a:t>
            </a:r>
            <a:r>
              <a:rPr lang="da-DK" dirty="0"/>
              <a:t> the bad reactions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slow</a:t>
            </a:r>
            <a:r>
              <a:rPr lang="da-DK" dirty="0"/>
              <a:t> and the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8D37B-A6B7-E7DF-2F4A-ED3BD75F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F3D75-8A0D-527D-D5DE-3C6A9609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808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42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43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3739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44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45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best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accidentally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46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47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48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3320664" y="303364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99768" y="2643632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57800" y="219686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522202" y="22534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440201" y="222885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49506" y="25185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216703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90703" y="19389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330099" y="3272972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3071296" y="150515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all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3330099" y="353910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933605" y="30240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12709" y="2634007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1670741" y="218723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1135143" y="22438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1053142" y="22192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1262447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1829644" y="24993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1703644" y="19293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943040" y="326334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684237" y="1495525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best sites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943040" y="352948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58868" y="3857967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29437"/>
          <a:stretch/>
        </p:blipFill>
        <p:spPr>
          <a:xfrm>
            <a:off x="424314" y="3928014"/>
            <a:ext cx="2069254" cy="1597641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5191814" y="3857967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5644764" y="30431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23868" y="2653157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6381900" y="22063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6170152" y="20819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6336027" y="19907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5983131" y="25281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6540803" y="25184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6661206" y="20906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5654199" y="3282497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5395396" y="151467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*COOH *H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5654199" y="35486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6302615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938421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982861" y="2619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69919" y="263633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1551362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5926452" y="242888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5590208" y="262895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10392220" y="16156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1225653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10563741" y="778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10350542" y="44755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408548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563741" y="363869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6" name="Picture 75" descr="Chart, bubble chart&#10;&#10;Description automatically generated">
            <a:extLst>
              <a:ext uri="{FF2B5EF4-FFF2-40B4-BE49-F238E27FC236}">
                <a16:creationId xmlns:a16="http://schemas.microsoft.com/office/drawing/2014/main" id="{D6DDC60B-651B-11B3-9F92-B513AE016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8" t="28139" r="24873" b="31389"/>
          <a:stretch/>
        </p:blipFill>
        <p:spPr>
          <a:xfrm>
            <a:off x="9869641" y="4706777"/>
            <a:ext cx="2103461" cy="1547916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6" t="26889" r="22197" b="30417"/>
          <a:stretch/>
        </p:blipFill>
        <p:spPr>
          <a:xfrm>
            <a:off x="9869641" y="1862172"/>
            <a:ext cx="2103461" cy="1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8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49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77537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4D7123-3DE6-769D-76BD-5B5D34779644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C88F5E-3C4A-F56F-F121-CCE9B2AD8FE5}"/>
              </a:ext>
            </a:extLst>
          </p:cNvPr>
          <p:cNvSpPr txBox="1"/>
          <p:nvPr/>
        </p:nvSpPr>
        <p:spPr>
          <a:xfrm>
            <a:off x="5403769" y="3498100"/>
            <a:ext cx="21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Excess electrical energy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E8C67-1F3F-91B3-DC3F-DDB8089D7E79}"/>
              </a:ext>
            </a:extLst>
          </p:cNvPr>
          <p:cNvCxnSpPr>
            <a:cxnSpLocks/>
          </p:cNvCxnSpPr>
          <p:nvPr/>
        </p:nvCxnSpPr>
        <p:spPr>
          <a:xfrm>
            <a:off x="4652337" y="3558746"/>
            <a:ext cx="347782" cy="259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7A9579-AE2B-CFD6-258B-11395AB38254}"/>
              </a:ext>
            </a:extLst>
          </p:cNvPr>
          <p:cNvCxnSpPr>
            <a:cxnSpLocks/>
          </p:cNvCxnSpPr>
          <p:nvPr/>
        </p:nvCxnSpPr>
        <p:spPr>
          <a:xfrm flipV="1">
            <a:off x="4652337" y="3812347"/>
            <a:ext cx="347782" cy="278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464D25-5CEE-CE7A-7547-E73913166891}"/>
              </a:ext>
            </a:extLst>
          </p:cNvPr>
          <p:cNvCxnSpPr>
            <a:cxnSpLocks/>
          </p:cNvCxnSpPr>
          <p:nvPr/>
        </p:nvCxnSpPr>
        <p:spPr>
          <a:xfrm>
            <a:off x="5000119" y="3812057"/>
            <a:ext cx="2999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angle 45">
            <a:extLst>
              <a:ext uri="{FF2B5EF4-FFF2-40B4-BE49-F238E27FC236}">
                <a16:creationId xmlns:a16="http://schemas.microsoft.com/office/drawing/2014/main" id="{8E4CEAD6-7537-CDFC-02CA-18443A9E92D6}"/>
              </a:ext>
            </a:extLst>
          </p:cNvPr>
          <p:cNvSpPr/>
          <p:nvPr/>
        </p:nvSpPr>
        <p:spPr>
          <a:xfrm rot="5400000">
            <a:off x="7994443" y="3752763"/>
            <a:ext cx="126514" cy="1162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id="{365A5429-1200-E0B8-A4A6-C186D3919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1057" y="3290421"/>
            <a:ext cx="914400" cy="914400"/>
          </a:xfrm>
          <a:prstGeom prst="rect">
            <a:avLst/>
          </a:prstGeom>
        </p:spPr>
      </p:pic>
      <p:pic>
        <p:nvPicPr>
          <p:cNvPr id="52" name="Graphic 51" descr="Full battery with solid fill">
            <a:extLst>
              <a:ext uri="{FF2B5EF4-FFF2-40B4-BE49-F238E27FC236}">
                <a16:creationId xmlns:a16="http://schemas.microsoft.com/office/drawing/2014/main" id="{A8F5E0DB-B4B5-ABE9-B8AA-42251D0A9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016183" y="2216625"/>
            <a:ext cx="914400" cy="914400"/>
          </a:xfrm>
          <a:prstGeom prst="rect">
            <a:avLst/>
          </a:prstGeom>
        </p:spPr>
      </p:pic>
      <p:pic>
        <p:nvPicPr>
          <p:cNvPr id="57" name="Graphic 56" descr="Full battery with solid fill">
            <a:extLst>
              <a:ext uri="{FF2B5EF4-FFF2-40B4-BE49-F238E27FC236}">
                <a16:creationId xmlns:a16="http://schemas.microsoft.com/office/drawing/2014/main" id="{FA277CF5-4CA8-8BB8-D5D5-5CD37DFFB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482908" y="2216625"/>
            <a:ext cx="914400" cy="914400"/>
          </a:xfrm>
          <a:prstGeom prst="rect">
            <a:avLst/>
          </a:prstGeom>
        </p:spPr>
      </p:pic>
      <p:pic>
        <p:nvPicPr>
          <p:cNvPr id="58" name="Graphic 57" descr="Full battery with solid fill">
            <a:extLst>
              <a:ext uri="{FF2B5EF4-FFF2-40B4-BE49-F238E27FC236}">
                <a16:creationId xmlns:a16="http://schemas.microsoft.com/office/drawing/2014/main" id="{BBD5591E-8B59-0340-B9DB-2C4422FD1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949633" y="2216625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pic>
        <p:nvPicPr>
          <p:cNvPr id="62" name="Graphic 61" descr="Fuel with solid fill">
            <a:extLst>
              <a:ext uri="{FF2B5EF4-FFF2-40B4-BE49-F238E27FC236}">
                <a16:creationId xmlns:a16="http://schemas.microsoft.com/office/drawing/2014/main" id="{9F57BF8C-13AE-7DDC-3AAA-6EECBAE4CF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9633" y="4497914"/>
            <a:ext cx="914400" cy="914400"/>
          </a:xfrm>
          <a:prstGeom prst="rect">
            <a:avLst/>
          </a:prstGeom>
        </p:spPr>
      </p:pic>
      <p:pic>
        <p:nvPicPr>
          <p:cNvPr id="64" name="Graphic 63" descr="Factory with solid fill">
            <a:extLst>
              <a:ext uri="{FF2B5EF4-FFF2-40B4-BE49-F238E27FC236}">
                <a16:creationId xmlns:a16="http://schemas.microsoft.com/office/drawing/2014/main" id="{953D4EA8-9745-1F44-40AE-36AD3BD5D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6466" y="4497914"/>
            <a:ext cx="914400" cy="914400"/>
          </a:xfrm>
          <a:prstGeom prst="rect">
            <a:avLst/>
          </a:prstGeom>
        </p:spPr>
      </p:pic>
      <p:pic>
        <p:nvPicPr>
          <p:cNvPr id="72" name="Graphic 71" descr="Electric Tower with solid fill">
            <a:extLst>
              <a:ext uri="{FF2B5EF4-FFF2-40B4-BE49-F238E27FC236}">
                <a16:creationId xmlns:a16="http://schemas.microsoft.com/office/drawing/2014/main" id="{9AFBBD3A-44E7-3996-4232-B34FF6B77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08885" y="3867317"/>
            <a:ext cx="590491" cy="59049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5D0B754-6150-0B04-0AA5-D53D31FC2194}"/>
              </a:ext>
            </a:extLst>
          </p:cNvPr>
          <p:cNvSpPr/>
          <p:nvPr/>
        </p:nvSpPr>
        <p:spPr>
          <a:xfrm>
            <a:off x="8578032" y="1632979"/>
            <a:ext cx="2736895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61F6AD1-1D99-F197-FF1F-77C2C1068D0A}"/>
              </a:ext>
            </a:extLst>
          </p:cNvPr>
          <p:cNvSpPr txBox="1">
            <a:spLocks/>
          </p:cNvSpPr>
          <p:nvPr/>
        </p:nvSpPr>
        <p:spPr>
          <a:xfrm>
            <a:off x="8924342" y="1694936"/>
            <a:ext cx="2105608" cy="3365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Storage options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F41ED3-3662-233D-8565-3511937D8EA1}"/>
              </a:ext>
            </a:extLst>
          </p:cNvPr>
          <p:cNvSpPr txBox="1"/>
          <p:nvPr/>
        </p:nvSpPr>
        <p:spPr>
          <a:xfrm>
            <a:off x="9560796" y="3185359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Batteries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7C4E4A-5EA6-FDF2-7EC4-DE678F647E52}"/>
              </a:ext>
            </a:extLst>
          </p:cNvPr>
          <p:cNvSpPr txBox="1"/>
          <p:nvPr/>
        </p:nvSpPr>
        <p:spPr>
          <a:xfrm>
            <a:off x="9128947" y="3408616"/>
            <a:ext cx="197682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6">
                    <a:lumMod val="75000"/>
                  </a:schemeClr>
                </a:solidFill>
              </a:rPr>
              <a:t>+ Stores electrical energy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Expensive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Limited storage capacity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Requires rare earth materials</a:t>
            </a:r>
          </a:p>
          <a:p>
            <a:pPr marL="285750" indent="-285750">
              <a:buFontTx/>
              <a:buChar char="-"/>
            </a:pPr>
            <a:endParaRPr lang="en-GB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32D9A-F4F8-D112-9FDA-9A61B1B3F52D}"/>
              </a:ext>
            </a:extLst>
          </p:cNvPr>
          <p:cNvSpPr txBox="1"/>
          <p:nvPr/>
        </p:nvSpPr>
        <p:spPr>
          <a:xfrm>
            <a:off x="9517011" y="5339756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Power-to-X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7F7176-1A5A-7508-2C93-040F36E0780C}"/>
              </a:ext>
            </a:extLst>
          </p:cNvPr>
          <p:cNvSpPr txBox="1"/>
          <p:nvPr/>
        </p:nvSpPr>
        <p:spPr>
          <a:xfrm>
            <a:off x="8993718" y="5659707"/>
            <a:ext cx="28071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Stores energy as fuel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Fuel usable in some combustion motors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Scalable storage capacity</a:t>
            </a:r>
          </a:p>
          <a:p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- Energy loss in conversion</a:t>
            </a:r>
          </a:p>
          <a:p>
            <a:pPr marL="285750" indent="-285750">
              <a:buFontTx/>
              <a:buChar char="-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605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2" grpId="0"/>
      <p:bldP spid="84" grpId="0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8F16-3D67-D4A2-0CCC-F1FF58C6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extra stuff from the slideshow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9F82-9BD6-9812-2E33-DB325F12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11DB-F750-9925-4C67-3796AAC1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50</a:t>
            </a:fld>
            <a:endParaRPr lang="da-DK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B94974-D955-8F8B-D11F-0911406A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86" y="4761859"/>
            <a:ext cx="2483452" cy="1546836"/>
          </a:xfrm>
          <a:prstGeom prst="rect">
            <a:avLst/>
          </a:prstGeom>
        </p:spPr>
      </p:pic>
      <p:pic>
        <p:nvPicPr>
          <p:cNvPr id="7" name="Graphic 6" descr="Leaky Tap with solid fill">
            <a:extLst>
              <a:ext uri="{FF2B5EF4-FFF2-40B4-BE49-F238E27FC236}">
                <a16:creationId xmlns:a16="http://schemas.microsoft.com/office/drawing/2014/main" id="{B8E884FC-B02D-BD72-7FC4-EDBE7222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2710" y="5780086"/>
            <a:ext cx="914400" cy="914400"/>
          </a:xfrm>
          <a:prstGeom prst="rect">
            <a:avLst/>
          </a:prstGeom>
        </p:spPr>
      </p:pic>
      <p:pic>
        <p:nvPicPr>
          <p:cNvPr id="8" name="Graphic 7" descr="Lightbulb with solid fill">
            <a:extLst>
              <a:ext uri="{FF2B5EF4-FFF2-40B4-BE49-F238E27FC236}">
                <a16:creationId xmlns:a16="http://schemas.microsoft.com/office/drawing/2014/main" id="{77C95744-9250-F48B-B021-9DB0B28CE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1126" y="5645271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D69E16F7-D2CB-3100-33CB-98A987389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110" y="5761036"/>
            <a:ext cx="914400" cy="9144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50ECA7-4004-6CE2-54DE-679C585A2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6969" y="1951762"/>
            <a:ext cx="2864284" cy="25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52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33875" y="581990"/>
            <a:ext cx="3743325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4A50ADB-B12F-6796-FEBA-A29B0CC0CA8C}"/>
              </a:ext>
            </a:extLst>
          </p:cNvPr>
          <p:cNvSpPr/>
          <p:nvPr/>
        </p:nvSpPr>
        <p:spPr>
          <a:xfrm>
            <a:off x="1676400" y="581989"/>
            <a:ext cx="6400800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116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68511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68511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68511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pic>
        <p:nvPicPr>
          <p:cNvPr id="35" name="Picture 3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F76618-DE9C-17ED-A557-66C30E0F0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66" y="475023"/>
            <a:ext cx="4089102" cy="174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1822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</p:spTree>
    <p:extLst>
      <p:ext uri="{BB962C8B-B14F-4D97-AF65-F5344CB8AC3E}">
        <p14:creationId xmlns:p14="http://schemas.microsoft.com/office/powerpoint/2010/main" val="4330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79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1" grpId="1" animBg="1"/>
      <p:bldP spid="8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8B0C03-50D8-90AF-2C35-F3F21EB3995D}"/>
              </a:ext>
            </a:extLst>
          </p:cNvPr>
          <p:cNvSpPr/>
          <p:nvPr/>
        </p:nvSpPr>
        <p:spPr>
          <a:xfrm>
            <a:off x="2652697" y="4528351"/>
            <a:ext cx="1400175" cy="1044296"/>
          </a:xfrm>
          <a:prstGeom prst="roundRect">
            <a:avLst>
              <a:gd name="adj" fmla="val 845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9FED12-FF7F-59C8-AF3C-013417430CCD}"/>
              </a:ext>
            </a:extLst>
          </p:cNvPr>
          <p:cNvSpPr/>
          <p:nvPr/>
        </p:nvSpPr>
        <p:spPr>
          <a:xfrm>
            <a:off x="725047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DFF420-9BF8-57D4-1E7A-C20D698696C6}"/>
              </a:ext>
            </a:extLst>
          </p:cNvPr>
          <p:cNvSpPr/>
          <p:nvPr/>
        </p:nvSpPr>
        <p:spPr>
          <a:xfrm>
            <a:off x="2644070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C875D0-CDB1-1D81-BA17-01C959BCB015}"/>
              </a:ext>
            </a:extLst>
          </p:cNvPr>
          <p:cNvSpPr/>
          <p:nvPr/>
        </p:nvSpPr>
        <p:spPr>
          <a:xfrm>
            <a:off x="720019" y="2667000"/>
            <a:ext cx="3514725" cy="3385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69981" y="581990"/>
            <a:ext cx="6364694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220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FF0C-CE5D-EA87-5BA9-AA758B35CFC0}"/>
              </a:ext>
            </a:extLst>
          </p:cNvPr>
          <p:cNvSpPr txBox="1"/>
          <p:nvPr/>
        </p:nvSpPr>
        <p:spPr>
          <a:xfrm>
            <a:off x="1903741" y="2681704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Fuel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2FA-4FB2-0D67-A0FE-4C54435B8198}"/>
              </a:ext>
            </a:extLst>
          </p:cNvPr>
          <p:cNvSpPr txBox="1"/>
          <p:nvPr/>
        </p:nvSpPr>
        <p:spPr>
          <a:xfrm>
            <a:off x="1276567" y="315795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Gas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FCF9-81C5-6211-E8FC-9DE0D8D06DD4}"/>
              </a:ext>
            </a:extLst>
          </p:cNvPr>
          <p:cNvSpPr txBox="1"/>
          <p:nvPr/>
        </p:nvSpPr>
        <p:spPr>
          <a:xfrm>
            <a:off x="3092143" y="315795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Liquid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F997-0A86-182B-3D51-6BF8AB7B9ABD}"/>
              </a:ext>
            </a:extLst>
          </p:cNvPr>
          <p:cNvSpPr txBox="1"/>
          <p:nvPr/>
        </p:nvSpPr>
        <p:spPr>
          <a:xfrm>
            <a:off x="720019" y="3585745"/>
            <a:ext cx="159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Hydrogen (H</a:t>
            </a:r>
            <a:r>
              <a:rPr lang="da-DK" sz="1400" b="1" baseline="-25000" dirty="0"/>
              <a:t>2</a:t>
            </a:r>
            <a:r>
              <a:rPr lang="da-DK" sz="1400" b="1" dirty="0"/>
              <a:t>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 </a:t>
            </a:r>
            <a:r>
              <a:rPr lang="da-DK" sz="1400" dirty="0"/>
              <a:t>(ideal)</a:t>
            </a:r>
          </a:p>
          <a:p>
            <a:r>
              <a:rPr lang="da-DK" sz="1400" dirty="0"/>
              <a:t>120 kJ/g (ideal)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93AF433-0509-1E9C-A2E5-48F7FCA9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817" y="2415912"/>
            <a:ext cx="5371452" cy="3821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204D57-E55F-61B9-171F-58FB05E003FF}"/>
              </a:ext>
            </a:extLst>
          </p:cNvPr>
          <p:cNvSpPr txBox="1"/>
          <p:nvPr/>
        </p:nvSpPr>
        <p:spPr>
          <a:xfrm>
            <a:off x="7197228" y="623728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Figure</a:t>
            </a:r>
            <a:r>
              <a:rPr lang="da-DK" sz="1200" b="1" dirty="0"/>
              <a:t> made by Jack NOT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FB390-8C7B-BE1E-FC29-34A27BB75C5B}"/>
              </a:ext>
            </a:extLst>
          </p:cNvPr>
          <p:cNvSpPr txBox="1"/>
          <p:nvPr/>
        </p:nvSpPr>
        <p:spPr>
          <a:xfrm>
            <a:off x="2610201" y="3585745"/>
            <a:ext cx="1719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 err="1"/>
              <a:t>Methanol</a:t>
            </a:r>
            <a:r>
              <a:rPr lang="da-DK" sz="1400" b="1" dirty="0"/>
              <a:t> (</a:t>
            </a:r>
            <a:r>
              <a:rPr lang="da-DK" sz="1400" b="1" dirty="0" err="1"/>
              <a:t>MeOH</a:t>
            </a:r>
            <a:r>
              <a:rPr lang="da-DK" sz="1400" b="1" dirty="0"/>
              <a:t>)</a:t>
            </a:r>
          </a:p>
          <a:p>
            <a:r>
              <a:rPr lang="da-DK" sz="1400" dirty="0"/>
              <a:t>17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24 kJ/g (ideal)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7F74E-7301-B0F7-4984-03986793935E}"/>
              </a:ext>
            </a:extLst>
          </p:cNvPr>
          <p:cNvSpPr txBox="1"/>
          <p:nvPr/>
        </p:nvSpPr>
        <p:spPr>
          <a:xfrm>
            <a:off x="2610201" y="4546879"/>
            <a:ext cx="1719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Formic Acid (HCOOH)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6 kJ/g (ideal)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73274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00F546-298A-7596-08A0-CE60524A9794}"/>
              </a:ext>
            </a:extLst>
          </p:cNvPr>
          <p:cNvCxnSpPr/>
          <p:nvPr/>
        </p:nvCxnSpPr>
        <p:spPr>
          <a:xfrm>
            <a:off x="7945114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D7A05-AB08-1994-122E-72CD21AF548C}"/>
              </a:ext>
            </a:extLst>
          </p:cNvPr>
          <p:cNvSpPr txBox="1"/>
          <p:nvPr/>
        </p:nvSpPr>
        <p:spPr>
          <a:xfrm>
            <a:off x="8458416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 cell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20B9EF-58D4-419D-490A-D4569FD053B5}"/>
              </a:ext>
            </a:extLst>
          </p:cNvPr>
          <p:cNvCxnSpPr/>
          <p:nvPr/>
        </p:nvCxnSpPr>
        <p:spPr>
          <a:xfrm>
            <a:off x="9408887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aphic 30" descr="Lightning bolt with solid fill">
            <a:extLst>
              <a:ext uri="{FF2B5EF4-FFF2-40B4-BE49-F238E27FC236}">
                <a16:creationId xmlns:a16="http://schemas.microsoft.com/office/drawing/2014/main" id="{B13F3388-56B7-4FBB-DADF-C2B476708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3048" y="92769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AB50F4-B184-EE83-48CF-EFEF38E44179}"/>
              </a:ext>
            </a:extLst>
          </p:cNvPr>
          <p:cNvSpPr txBox="1"/>
          <p:nvPr/>
        </p:nvSpPr>
        <p:spPr>
          <a:xfrm>
            <a:off x="9841225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pic>
        <p:nvPicPr>
          <p:cNvPr id="34" name="Graphic 33" descr="Washing Machine with solid fill">
            <a:extLst>
              <a:ext uri="{FF2B5EF4-FFF2-40B4-BE49-F238E27FC236}">
                <a16:creationId xmlns:a16="http://schemas.microsoft.com/office/drawing/2014/main" id="{948BAB78-AF7E-8559-F15E-08658B0C8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6780" y="924146"/>
            <a:ext cx="909260" cy="9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  <p:bldP spid="15" grpId="0" animBg="1"/>
      <p:bldP spid="13" grpId="0" animBg="1"/>
      <p:bldP spid="9" grpId="0"/>
      <p:bldP spid="11" grpId="0"/>
      <p:bldP spid="12" grpId="0"/>
      <p:bldP spid="16" grpId="0"/>
      <p:bldP spid="19" grpId="0"/>
      <p:bldP spid="20" grpId="0"/>
      <p:bldP spid="21" grpId="0"/>
      <p:bldP spid="23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AB48-E810-08AD-5A9C-6AB3FB99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232895" cy="470667"/>
          </a:xfrm>
        </p:spPr>
        <p:txBody>
          <a:bodyPr/>
          <a:lstStyle/>
          <a:p>
            <a:r>
              <a:rPr lang="da-DK" dirty="0"/>
              <a:t>Formic Acid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3A4C-48FD-33D6-F752-17F5EAA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6DFB-0417-B371-6A83-06C60314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A43D60-7871-5A1C-A1F6-DE6B8D7F6535}"/>
              </a:ext>
            </a:extLst>
          </p:cNvPr>
          <p:cNvSpPr>
            <a:spLocks noChangeAspect="1"/>
          </p:cNvSpPr>
          <p:nvPr/>
        </p:nvSpPr>
        <p:spPr>
          <a:xfrm>
            <a:off x="6491017" y="312105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6CDD1E-19A5-23E0-9204-1A1A8DC8153F}"/>
              </a:ext>
            </a:extLst>
          </p:cNvPr>
          <p:cNvSpPr>
            <a:spLocks noChangeAspect="1"/>
          </p:cNvSpPr>
          <p:nvPr/>
        </p:nvSpPr>
        <p:spPr>
          <a:xfrm>
            <a:off x="6797953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AC35CD-F614-7612-6767-D250CD298BED}"/>
              </a:ext>
            </a:extLst>
          </p:cNvPr>
          <p:cNvSpPr>
            <a:spLocks noChangeAspect="1"/>
          </p:cNvSpPr>
          <p:nvPr/>
        </p:nvSpPr>
        <p:spPr>
          <a:xfrm>
            <a:off x="6307995" y="29712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B7D2CA-E470-39E4-6D70-CE176FEDBD4E}"/>
              </a:ext>
            </a:extLst>
          </p:cNvPr>
          <p:cNvSpPr>
            <a:spLocks noChangeAspect="1"/>
          </p:cNvSpPr>
          <p:nvPr/>
        </p:nvSpPr>
        <p:spPr>
          <a:xfrm>
            <a:off x="6595920" y="343886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ACA54F-6443-E5D2-2CA4-0BD31D174AD2}"/>
              </a:ext>
            </a:extLst>
          </p:cNvPr>
          <p:cNvSpPr>
            <a:spLocks noChangeAspect="1"/>
          </p:cNvSpPr>
          <p:nvPr/>
        </p:nvSpPr>
        <p:spPr>
          <a:xfrm>
            <a:off x="6246095" y="30759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D1E9A5-2295-5C8F-D241-3D17172451D7}"/>
              </a:ext>
            </a:extLst>
          </p:cNvPr>
          <p:cNvSpPr>
            <a:spLocks noChangeAspect="1"/>
          </p:cNvSpPr>
          <p:nvPr/>
        </p:nvSpPr>
        <p:spPr>
          <a:xfrm>
            <a:off x="4579985" y="3085742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28BB2A-8E42-2D91-38E6-92E001BEC499}"/>
              </a:ext>
            </a:extLst>
          </p:cNvPr>
          <p:cNvSpPr>
            <a:spLocks noChangeAspect="1"/>
          </p:cNvSpPr>
          <p:nvPr/>
        </p:nvSpPr>
        <p:spPr>
          <a:xfrm>
            <a:off x="4902272" y="31029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0FF757-F100-AE9E-8884-156897A11201}"/>
              </a:ext>
            </a:extLst>
          </p:cNvPr>
          <p:cNvSpPr>
            <a:spLocks noChangeAspect="1"/>
          </p:cNvSpPr>
          <p:nvPr/>
        </p:nvSpPr>
        <p:spPr>
          <a:xfrm>
            <a:off x="4325745" y="311946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ADE19-D739-10B2-4BF2-66715EFCA209}"/>
              </a:ext>
            </a:extLst>
          </p:cNvPr>
          <p:cNvSpPr txBox="1"/>
          <p:nvPr/>
        </p:nvSpPr>
        <p:spPr>
          <a:xfrm>
            <a:off x="5244584" y="2338167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Reduction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44D47A-CA83-D0C2-38FF-2CC70708F46B}"/>
              </a:ext>
            </a:extLst>
          </p:cNvPr>
          <p:cNvSpPr txBox="1"/>
          <p:nvPr/>
        </p:nvSpPr>
        <p:spPr>
          <a:xfrm>
            <a:off x="5263820" y="4078534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b="1" dirty="0"/>
              <a:t>Oxidation</a:t>
            </a: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092983C8-F2E4-D34D-67C7-0EDBF699DCE7}"/>
              </a:ext>
            </a:extLst>
          </p:cNvPr>
          <p:cNvSpPr/>
          <p:nvPr/>
        </p:nvSpPr>
        <p:spPr>
          <a:xfrm flipH="1" flipV="1">
            <a:off x="4710000" y="3773174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AD1F134F-3205-9477-4621-2C6F58F08BAA}"/>
              </a:ext>
            </a:extLst>
          </p:cNvPr>
          <p:cNvSpPr/>
          <p:nvPr/>
        </p:nvSpPr>
        <p:spPr>
          <a:xfrm rot="10800000" flipH="1" flipV="1">
            <a:off x="4710000" y="2615167"/>
            <a:ext cx="1939920" cy="252000"/>
          </a:xfrm>
          <a:prstGeom prst="uturnArrow">
            <a:avLst>
              <a:gd name="adj1" fmla="val 1590"/>
              <a:gd name="adj2" fmla="val 25000"/>
              <a:gd name="adj3" fmla="val 40607"/>
              <a:gd name="adj4" fmla="val 5000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4D9EF-ADBB-A90C-1087-8967304EF3E0}"/>
              </a:ext>
            </a:extLst>
          </p:cNvPr>
          <p:cNvSpPr txBox="1"/>
          <p:nvPr/>
        </p:nvSpPr>
        <p:spPr>
          <a:xfrm>
            <a:off x="4524727" y="3462646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CO</a:t>
            </a:r>
            <a:r>
              <a:rPr lang="da-DK" sz="1050" b="1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76FE7-C2CD-34AD-9E8D-7E05A5FFE231}"/>
              </a:ext>
            </a:extLst>
          </p:cNvPr>
          <p:cNvSpPr txBox="1"/>
          <p:nvPr/>
        </p:nvSpPr>
        <p:spPr>
          <a:xfrm>
            <a:off x="6310724" y="3532248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b="1" dirty="0"/>
              <a:t>HCOOH</a:t>
            </a:r>
            <a:endParaRPr lang="da-DK" sz="105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/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 ∗ 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 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6F40A-9C69-F013-13DB-54015878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4417876"/>
                <a:ext cx="3900619" cy="276999"/>
              </a:xfrm>
              <a:prstGeom prst="rect">
                <a:avLst/>
              </a:prstGeom>
              <a:blipFill>
                <a:blip r:embed="rId3"/>
                <a:stretch>
                  <a:fillRect l="-974" t="-9091" r="-1623" b="-4090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/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𝐶𝑂𝑂𝐻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∗+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454249-AD8C-0417-B647-2F02DB4B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74" y="4756765"/>
                <a:ext cx="3472104" cy="276999"/>
              </a:xfrm>
              <a:prstGeom prst="rect">
                <a:avLst/>
              </a:prstGeom>
              <a:blipFill>
                <a:blip r:embed="rId4"/>
                <a:stretch>
                  <a:fillRect l="-1091" t="-8696" r="-1455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/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𝐶𝑂𝑂𝐻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𝐻𝐶𝑂𝑂𝐻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+ ∗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BAE808-7DB7-D349-E6A5-88233787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725" y="1745250"/>
                <a:ext cx="3862148" cy="276999"/>
              </a:xfrm>
              <a:prstGeom prst="rect">
                <a:avLst/>
              </a:prstGeom>
              <a:blipFill>
                <a:blip r:embed="rId5"/>
                <a:stretch>
                  <a:fillRect l="-984"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/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∗+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⇌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𝐶𝑂𝑂𝐻</m:t>
                      </m:r>
                    </m:oMath>
                  </m:oMathPara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B32490-5C9C-0A86-15BA-94C3689AA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72" y="1350183"/>
                <a:ext cx="3535455" cy="276999"/>
              </a:xfrm>
              <a:prstGeom prst="rect">
                <a:avLst/>
              </a:prstGeom>
              <a:blipFill>
                <a:blip r:embed="rId6"/>
                <a:stretch>
                  <a:fillRect l="-1075" t="-8696" r="-717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6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/>
      <p:bldP spid="20" grpId="0"/>
      <p:bldP spid="22" grpId="0" animBg="1"/>
      <p:bldP spid="23" grpId="0" animBg="1"/>
      <p:bldP spid="24" grpId="0"/>
      <p:bldP spid="26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55C5-C3F9-DCC4-1E01-9E5FA175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oxidation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7A27-CB7F-4880-0235-89BAB96F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03.05.2023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30044-E671-8E61-0DC3-CC309D62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A6C4DEC-678B-ECAA-6CB0-ACA655187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EEAC6-28A1-E671-EF42-9DAA304E5169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3E0D51-555C-4326-4F7E-E9668891A60D}"/>
              </a:ext>
            </a:extLst>
          </p:cNvPr>
          <p:cNvSpPr/>
          <p:nvPr/>
        </p:nvSpPr>
        <p:spPr>
          <a:xfrm>
            <a:off x="6872748" y="40680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E6ED82-08A5-45D2-A3EC-98376A3A307D}"/>
              </a:ext>
            </a:extLst>
          </p:cNvPr>
          <p:cNvSpPr/>
          <p:nvPr/>
        </p:nvSpPr>
        <p:spPr>
          <a:xfrm>
            <a:off x="7516760" y="5134895"/>
            <a:ext cx="432000" cy="432000"/>
          </a:xfrm>
          <a:prstGeom prst="ellipse">
            <a:avLst/>
          </a:prstGeom>
          <a:solidFill>
            <a:srgbClr val="FFFFFF">
              <a:alpha val="0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78A9D-36F2-1766-D01E-91A44B968C08}"/>
              </a:ext>
            </a:extLst>
          </p:cNvPr>
          <p:cNvSpPr txBox="1"/>
          <p:nvPr/>
        </p:nvSpPr>
        <p:spPr>
          <a:xfrm>
            <a:off x="9365063" y="3683930"/>
            <a:ext cx="177902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a-DK" dirty="0"/>
              <a:t>*CO </a:t>
            </a:r>
            <a:r>
              <a:rPr lang="da-DK" dirty="0" err="1"/>
              <a:t>desorbs</a:t>
            </a:r>
            <a:r>
              <a:rPr lang="da-DK" dirty="0"/>
              <a:t> at high potentials, ruining the surface</a:t>
            </a:r>
          </a:p>
        </p:txBody>
      </p:sp>
    </p:spTree>
    <p:extLst>
      <p:ext uri="{BB962C8B-B14F-4D97-AF65-F5344CB8AC3E}">
        <p14:creationId xmlns:p14="http://schemas.microsoft.com/office/powerpoint/2010/main" val="203118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2319</Words>
  <Application>Microsoft Macintosh PowerPoint</Application>
  <PresentationFormat>Widescreen</PresentationFormat>
  <Paragraphs>639</Paragraphs>
  <Slides>52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Cambria Math</vt:lpstr>
      <vt:lpstr>CMR10</vt:lpstr>
      <vt:lpstr>CMTI10</vt:lpstr>
      <vt:lpstr>Microsoft New Tai Lue</vt:lpstr>
      <vt:lpstr>Times New Roman</vt:lpstr>
      <vt:lpstr>Brugerdefineret design</vt:lpstr>
      <vt:lpstr>PowerPoint Presentation</vt:lpstr>
      <vt:lpstr>Table of contents</vt:lpstr>
      <vt:lpstr>Power-to-X</vt:lpstr>
      <vt:lpstr>Power-to-X</vt:lpstr>
      <vt:lpstr>Power-to-X</vt:lpstr>
      <vt:lpstr>Power-to-X</vt:lpstr>
      <vt:lpstr>Power-to-X</vt:lpstr>
      <vt:lpstr>Formic Acid</vt:lpstr>
      <vt:lpstr>Formic acid oxidation reactions</vt:lpstr>
      <vt:lpstr>Reaction pathways</vt:lpstr>
      <vt:lpstr>Formic acid oxidation reactions</vt:lpstr>
      <vt:lpstr>Formic acid oxidation reactions</vt:lpstr>
      <vt:lpstr>DFT data from Jack</vt:lpstr>
      <vt:lpstr>Formic acid oxidation reactions</vt:lpstr>
      <vt:lpstr>DFT calculations performed</vt:lpstr>
      <vt:lpstr>DFT calculations performed</vt:lpstr>
      <vt:lpstr>Microkinetic models</vt:lpstr>
      <vt:lpstr>Microkinetic models</vt:lpstr>
      <vt:lpstr>Microkinetic models</vt:lpstr>
      <vt:lpstr>Microkinetic models</vt:lpstr>
      <vt:lpstr>Microkinetic models</vt:lpstr>
      <vt:lpstr>Microkinetic models</vt:lpstr>
      <vt:lpstr>Modelling the activity of reactions</vt:lpstr>
      <vt:lpstr>Modelling the activity of reactions</vt:lpstr>
      <vt:lpstr>Modelling the activity of reactions</vt:lpstr>
      <vt:lpstr>Modelling the activity of reactions</vt:lpstr>
      <vt:lpstr>Show reaction diagrams for the ones I had data on initially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Searching for a composition, that has as few *H and *COOH pairs</vt:lpstr>
      <vt:lpstr>Binding energy prediction models for -H and -COOH</vt:lpstr>
      <vt:lpstr>Methods – Predicting binding energies </vt:lpstr>
      <vt:lpstr>Methods – Predicting binding energies </vt:lpstr>
      <vt:lpstr>Binding energy prediction models for -H and -COOH</vt:lpstr>
      <vt:lpstr>Further work (or just completing my thesis)</vt:lpstr>
      <vt:lpstr>Which reactions couldn’t I look at yet? Why? Hence -&gt; new DFT data</vt:lpstr>
      <vt:lpstr>So formic acid is pretty cool</vt:lpstr>
      <vt:lpstr>Reaction pathways</vt:lpstr>
      <vt:lpstr>Reaction pathways</vt:lpstr>
      <vt:lpstr>PowerPoint Presentation</vt:lpstr>
      <vt:lpstr>DFT data</vt:lpstr>
      <vt:lpstr>DFT data</vt:lpstr>
      <vt:lpstr>DFT data - slabs</vt:lpstr>
      <vt:lpstr>DFT calculations performed</vt:lpstr>
      <vt:lpstr>DFT calculations performed</vt:lpstr>
      <vt:lpstr>Storage of extra stuff from the slideshow</vt:lpstr>
      <vt:lpstr>Reaction pathways</vt:lpstr>
      <vt:lpstr>Reaction pathways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2023-04-26T13:23:42Z</cp:lastPrinted>
  <dcterms:created xsi:type="dcterms:W3CDTF">2019-09-15T17:18:49Z</dcterms:created>
  <dcterms:modified xsi:type="dcterms:W3CDTF">2023-05-03T13:16:42Z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